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79" r:id="rId9"/>
    <p:sldId id="281" r:id="rId10"/>
    <p:sldId id="282" r:id="rId11"/>
    <p:sldId id="267" r:id="rId12"/>
    <p:sldId id="268" r:id="rId13"/>
    <p:sldId id="269" r:id="rId14"/>
    <p:sldId id="270" r:id="rId15"/>
    <p:sldId id="271" r:id="rId16"/>
    <p:sldId id="277" r:id="rId17"/>
    <p:sldId id="273" r:id="rId18"/>
    <p:sldId id="264" r:id="rId19"/>
    <p:sldId id="265" r:id="rId20"/>
    <p:sldId id="280" r:id="rId21"/>
    <p:sldId id="266" r:id="rId22"/>
    <p:sldId id="274" r:id="rId23"/>
    <p:sldId id="275" r:id="rId24"/>
    <p:sldId id="27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3" d="100"/>
          <a:sy n="103" d="100"/>
        </p:scale>
        <p:origin x="81" y="1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CE8B19D-D33D-4F96-A8CE-92924EBFEEB4}" type="datetimeFigureOut">
              <a:rPr lang="en-IN" smtClean="0"/>
              <a:t>18-04-2022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8B19D-D33D-4F96-A8CE-92924EBFEEB4}" type="datetimeFigureOut">
              <a:rPr lang="en-IN" smtClean="0"/>
              <a:t>18-04-2022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E8B19D-D33D-4F96-A8CE-92924EBFEEB4}" type="datetimeFigureOut">
              <a:rPr lang="en-IN" smtClean="0"/>
              <a:t>18-04-2022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E8B19D-D33D-4F96-A8CE-92924EBFEEB4}" type="datetimeFigureOut">
              <a:rPr lang="en-IN" smtClean="0"/>
              <a:t>18-04-2022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E8B19D-D33D-4F96-A8CE-92924EBFEEB4}" type="datetimeFigureOut">
              <a:rPr lang="en-IN" smtClean="0"/>
              <a:t>18-04-2022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E8B19D-D33D-4F96-A8CE-92924EBFEEB4}" type="datetimeFigureOut">
              <a:rPr lang="en-IN" smtClean="0"/>
              <a:t>18-04-2022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E8B19D-D33D-4F96-A8CE-92924EBFEEB4}" type="datetimeFigureOut">
              <a:rPr lang="en-IN" smtClean="0"/>
              <a:t>18-04-2022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E8B19D-D33D-4F96-A8CE-92924EBFEEB4}" type="datetimeFigureOut">
              <a:rPr lang="en-IN" smtClean="0"/>
              <a:t>18-04-2022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BF45-FDFD-4D6B-A37A-9B9D9BD1E36B}"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CE8B19D-D33D-4F96-A8CE-92924EBFEEB4}" type="datetimeFigureOut">
              <a:rPr lang="en-IN" smtClean="0"/>
              <a:t>18-04-2022</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468BF45-FDFD-4D6B-A37A-9B9D9BD1E36B}"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facebook.com/Edubridgelearn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feature-selection-techniques-in-machine-learning-with-python-f24e7da3f36e" TargetMode="External"/><Relationship Id="rId2" Type="http://schemas.openxmlformats.org/officeDocument/2006/relationships/hyperlink" Target="https://www.kaggle.com/search?q=world+happiness+report+2021+datasetFileTypes%3Acsv" TargetMode="External"/><Relationship Id="rId1" Type="http://schemas.openxmlformats.org/officeDocument/2006/relationships/slideLayout" Target="../slideLayouts/slideLayout2.xml"/><Relationship Id="rId4" Type="http://schemas.openxmlformats.org/officeDocument/2006/relationships/hyperlink" Target="https://scikitlearn.org/stable/modules/generated/sklearn.impute.SimpleImputer.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verywellmind.com/what-is-subjective-well-being-522125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ustainable_Development_Solutions_Network" TargetMode="External"/><Relationship Id="rId2" Type="http://schemas.openxmlformats.org/officeDocument/2006/relationships/hyperlink" Target="https://en.wikipedia.org/wiki/United_Nations" TargetMode="External"/><Relationship Id="rId1" Type="http://schemas.openxmlformats.org/officeDocument/2006/relationships/slideLayout" Target="../slideLayouts/slideLayout2.xml"/><Relationship Id="rId6" Type="http://schemas.openxmlformats.org/officeDocument/2006/relationships/hyperlink" Target="https://en.wikipedia.org/wiki/Quality_of_life" TargetMode="External"/><Relationship Id="rId5" Type="http://schemas.openxmlformats.org/officeDocument/2006/relationships/hyperlink" Target="https://en.wikipedia.org/wiki/World_Happiness_Report#cite_note-1" TargetMode="External"/><Relationship Id="rId4" Type="http://schemas.openxmlformats.org/officeDocument/2006/relationships/hyperlink" Target="https://en.wikipedia.org/wiki/Gross_National_Happiness"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code/dafrsp/world-happiness-regression-attempt/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3079" y="172452"/>
            <a:ext cx="9144000" cy="2387600"/>
          </a:xfrm>
        </p:spPr>
        <p:txBody>
          <a:bodyPr>
            <a:normAutofit fontScale="90000"/>
          </a:bodyPr>
          <a:lstStyle/>
          <a:p>
            <a:pPr>
              <a:lnSpc>
                <a:spcPct val="115000"/>
              </a:lnSpc>
              <a:spcAft>
                <a:spcPts val="1000"/>
              </a:spcAft>
            </a:pPr>
            <a:r>
              <a:rPr lang="en-IN" sz="3200" b="1" u="sng" dirty="0">
                <a:solidFill>
                  <a:srgbClr val="FFCC00"/>
                </a:solidFill>
                <a:effectLst/>
                <a:latin typeface="Times New Roman" panose="02020603050405020304" pitchFamily="18" charset="0"/>
                <a:ea typeface="Calibri" panose="020F0502020204030204" pitchFamily="34" charset="0"/>
                <a:cs typeface="Times New Roman" panose="02020603050405020304" pitchFamily="18" charset="0"/>
              </a:rPr>
              <a:t>Statistical Analysis to predict happiness score for a country in a upcoming year</a:t>
            </a:r>
            <a:br>
              <a:rPr lang="en-IN" sz="3200" b="1" u="sng" dirty="0">
                <a:solidFill>
                  <a:srgbClr val="FFCC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b="1" u="none" strike="noStrike" dirty="0">
                <a:solidFill>
                  <a:srgbClr val="0070C0"/>
                </a:solidFill>
                <a:effectLst/>
                <a:latin typeface="Times New Roman" panose="02020603050405020304" pitchFamily="18" charset="0"/>
                <a:ea typeface="Calibri" panose="020F0502020204030204" pitchFamily="34" charset="0"/>
              </a:rPr>
              <a:t> </a:t>
            </a:r>
            <a:br>
              <a:rPr lang="en-IN" sz="1800" dirty="0">
                <a:solidFill>
                  <a:srgbClr val="000000"/>
                </a:solidFill>
                <a:effectLst/>
                <a:latin typeface="Times New Roman" panose="02020603050405020304" pitchFamily="18" charset="0"/>
                <a:ea typeface="Calibri" panose="020F0502020204030204" pitchFamily="34" charset="0"/>
              </a:rPr>
            </a:br>
            <a:endParaRPr lang="en-IN" dirty="0"/>
          </a:p>
        </p:txBody>
      </p:sp>
      <p:sp>
        <p:nvSpPr>
          <p:cNvPr id="3" name="Subtitle 2"/>
          <p:cNvSpPr>
            <a:spLocks noGrp="1"/>
          </p:cNvSpPr>
          <p:nvPr>
            <p:ph type="subTitle" idx="1"/>
          </p:nvPr>
        </p:nvSpPr>
        <p:spPr>
          <a:xfrm>
            <a:off x="684212" y="3870500"/>
            <a:ext cx="6400800" cy="1947333"/>
          </a:xfrm>
        </p:spPr>
        <p:txBody>
          <a:bodyPr/>
          <a:lstStyle/>
          <a:p>
            <a:r>
              <a:rPr lang="en-US" dirty="0"/>
              <a:t>  </a:t>
            </a:r>
          </a:p>
          <a:p>
            <a:endParaRPr lang="en-IN" dirty="0"/>
          </a:p>
        </p:txBody>
      </p:sp>
      <p:sp>
        <p:nvSpPr>
          <p:cNvPr id="6" name="Rectangle 5"/>
          <p:cNvSpPr/>
          <p:nvPr/>
        </p:nvSpPr>
        <p:spPr>
          <a:xfrm>
            <a:off x="2024109" y="1333513"/>
            <a:ext cx="7039992" cy="930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600" b="1"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 Project Report submitted to</a:t>
            </a:r>
          </a:p>
          <a:p>
            <a:pPr algn="ctr">
              <a:lnSpc>
                <a:spcPct val="150000"/>
              </a:lnSpc>
            </a:pPr>
            <a:r>
              <a:rPr lang="en-IN" sz="2000" u="none" strike="noStrike" dirty="0" err="1">
                <a:solidFill>
                  <a:schemeClr val="bg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EduBridge</a:t>
            </a:r>
            <a:r>
              <a:rPr lang="en-IN" sz="2000" u="none" strike="noStrike" dirty="0">
                <a:solidFill>
                  <a:schemeClr val="bg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Learning </a:t>
            </a:r>
            <a:r>
              <a:rPr lang="en-IN" sz="2000" u="none" strike="noStrike" dirty="0" err="1">
                <a:solidFill>
                  <a:schemeClr val="bg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Pvt.</a:t>
            </a:r>
            <a:r>
              <a:rPr lang="en-IN" sz="2000" u="none" strike="noStrike" dirty="0">
                <a:solidFill>
                  <a:schemeClr val="bg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Ltd</a:t>
            </a:r>
            <a:r>
              <a:rPr lang="en-IN" u="none" strike="noStrike" dirty="0">
                <a:solidFill>
                  <a:schemeClr val="bg1"/>
                </a:solidFill>
                <a:effectLst/>
                <a:highlight>
                  <a:srgbClr val="FFFF00"/>
                </a:highlight>
                <a:latin typeface="Cambria" panose="020405030504060302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a:t>
            </a:r>
            <a:endParaRPr lang="en-US" altLang="en-IN" u="none" strike="noStrike" dirty="0">
              <a:solidFill>
                <a:schemeClr val="bg1"/>
              </a:solidFill>
              <a:effectLst/>
              <a:highlight>
                <a:srgbClr val="FFFF00"/>
              </a:highlight>
              <a:latin typeface="Cambria" panose="020405030504060302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sp>
        <p:nvSpPr>
          <p:cNvPr id="7" name="Rectangle 6"/>
          <p:cNvSpPr/>
          <p:nvPr/>
        </p:nvSpPr>
        <p:spPr>
          <a:xfrm>
            <a:off x="1023890" y="2432318"/>
            <a:ext cx="9493189" cy="438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1800" b="1" dirty="0">
                <a:solidFill>
                  <a:srgbClr val="FFC000"/>
                </a:solidFill>
                <a:effectLst/>
                <a:latin typeface="Calibri Light" panose="020F0302020204030204" pitchFamily="34" charset="0"/>
                <a:ea typeface="Calibri" panose="020F0502020204030204" pitchFamily="34" charset="0"/>
                <a:cs typeface="Times New Roman" panose="02020603050405020304" pitchFamily="18" charset="0"/>
              </a:rPr>
              <a:t>FOR THE PARTIAL FULFILLMENT OF THE POST GRADUATE CERTIFICATE IN DATA ANALYTICS</a:t>
            </a:r>
            <a:endParaRPr lang="en-IN" sz="1800" dirty="0">
              <a:solidFill>
                <a:srgbClr val="FFC000"/>
              </a:solidFill>
              <a:effectLst/>
              <a:latin typeface="Times New Roman" panose="02020603050405020304" pitchFamily="18" charset="0"/>
              <a:ea typeface="Calibri" panose="020F0502020204030204" pitchFamily="34" charset="0"/>
            </a:endParaRPr>
          </a:p>
        </p:txBody>
      </p:sp>
      <p:pic>
        <p:nvPicPr>
          <p:cNvPr id="8" name="Picture 7" descr="eduBridge - After-school learning centr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6499" y="3206298"/>
            <a:ext cx="5926539" cy="1419956"/>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p:cNvSpPr/>
          <p:nvPr/>
        </p:nvSpPr>
        <p:spPr>
          <a:xfrm>
            <a:off x="2024109" y="4971495"/>
            <a:ext cx="2796466" cy="1562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SUBMITTED BY,</a:t>
            </a:r>
          </a:p>
          <a:p>
            <a:pPr algn="ctr">
              <a:lnSpc>
                <a:spcPct val="115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Mr.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Nikam</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Pritam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Anandrao</a:t>
            </a:r>
            <a:endPar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Mr. saravanan E</a:t>
            </a:r>
          </a:p>
          <a:p>
            <a:pPr algn="ctr">
              <a:lnSpc>
                <a:spcPct val="115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t>
            </a:r>
            <a:r>
              <a:rPr lang="en-US" alt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Rajia</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Khatun</a:t>
            </a:r>
          </a:p>
        </p:txBody>
      </p:sp>
      <p:sp>
        <p:nvSpPr>
          <p:cNvPr id="10" name="Rectangle 9"/>
          <p:cNvSpPr/>
          <p:nvPr/>
        </p:nvSpPr>
        <p:spPr>
          <a:xfrm>
            <a:off x="6788458" y="4974454"/>
            <a:ext cx="3462291" cy="1369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Under the guidance of</a:t>
            </a:r>
          </a:p>
          <a:p>
            <a:pPr algn="ctr">
              <a:lnSpc>
                <a:spcPct val="115000"/>
              </a:lnSpc>
            </a:pP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Mrs.Amruta</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Kedar</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Chimote</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ctr">
              <a:lnSpc>
                <a:spcPct val="115000"/>
              </a:lnSpc>
              <a:spcAft>
                <a:spcPts val="1000"/>
              </a:spcAft>
            </a:pPr>
            <a:r>
              <a:rPr lang="en-IN" sz="1800" u="heavy" dirty="0">
                <a:effectLst/>
                <a:latin typeface="Calibri" panose="020F0502020204030204" pitchFamily="34" charset="0"/>
                <a:ea typeface="Calibri" panose="020F0502020204030204" pitchFamily="34" charset="0"/>
                <a:cs typeface="Calibri" panose="020F0502020204030204" pitchFamily="34" charset="0"/>
              </a:rPr>
              <a:t>2021-2022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88AEFF-8073-4146-89DE-1F020AC96C14}"/>
              </a:ext>
            </a:extLst>
          </p:cNvPr>
          <p:cNvSpPr txBox="1"/>
          <p:nvPr/>
        </p:nvSpPr>
        <p:spPr>
          <a:xfrm>
            <a:off x="181024" y="159232"/>
            <a:ext cx="11831500" cy="2585323"/>
          </a:xfrm>
          <a:prstGeom prst="rect">
            <a:avLst/>
          </a:prstGeom>
          <a:noFill/>
        </p:spPr>
        <p:txBody>
          <a:bodyPr wrap="square" rtlCol="0">
            <a:spAutoFit/>
          </a:bodyPr>
          <a:lstStyle/>
          <a:p>
            <a:pPr algn="l"/>
            <a:r>
              <a:rPr lang="en-GB" b="1" i="0" dirty="0">
                <a:solidFill>
                  <a:srgbClr val="292929"/>
                </a:solidFill>
                <a:effectLst/>
                <a:latin typeface="sohne"/>
              </a:rPr>
              <a:t>SVR FTW</a:t>
            </a:r>
          </a:p>
          <a:p>
            <a:pPr algn="l"/>
            <a:r>
              <a:rPr lang="en-GB" b="0" i="0" dirty="0">
                <a:solidFill>
                  <a:srgbClr val="292929"/>
                </a:solidFill>
                <a:effectLst/>
                <a:latin typeface="charter"/>
              </a:rPr>
              <a:t>Enter Support Vector Regression. SVR gives us the flexibility to define how much error is acceptable in our model and will find an appropriate line (or hyperplane in higher dimensions) to fit the data.</a:t>
            </a:r>
          </a:p>
          <a:p>
            <a:pPr algn="l"/>
            <a:r>
              <a:rPr lang="en-GB" b="0" i="0" dirty="0">
                <a:solidFill>
                  <a:srgbClr val="292929"/>
                </a:solidFill>
                <a:effectLst/>
                <a:latin typeface="charter"/>
              </a:rPr>
              <a:t>In contrast to OLS, the objective function of SVR is to minimize the coefficients — more specifically, the </a:t>
            </a:r>
            <a:r>
              <a:rPr lang="en-GB" b="0" i="1" dirty="0">
                <a:solidFill>
                  <a:srgbClr val="292929"/>
                </a:solidFill>
                <a:effectLst/>
                <a:latin typeface="charter"/>
              </a:rPr>
              <a:t>l</a:t>
            </a:r>
            <a:r>
              <a:rPr lang="en-GB" b="0" i="0" dirty="0">
                <a:solidFill>
                  <a:srgbClr val="292929"/>
                </a:solidFill>
                <a:effectLst/>
                <a:latin typeface="charter"/>
              </a:rPr>
              <a:t>2-norm of the coefficient vector — not the squared error. The error term is instead handled in the constraints, where we set the absolute error less than or equal to a specified margin, called the maximum error, ϵ (epsilon). We can tune epsilon to gain the desired accuracy of our model. Our new objective function and constraints are as follows:</a:t>
            </a:r>
          </a:p>
          <a:p>
            <a:pPr algn="l"/>
            <a:r>
              <a:rPr lang="en-GB" b="1" i="0" dirty="0">
                <a:solidFill>
                  <a:srgbClr val="292929"/>
                </a:solidFill>
                <a:effectLst/>
                <a:latin typeface="charter"/>
              </a:rPr>
              <a:t>Minimize:</a:t>
            </a:r>
            <a:endParaRPr lang="en-GB" b="0" i="0" dirty="0">
              <a:solidFill>
                <a:srgbClr val="292929"/>
              </a:solidFill>
              <a:effectLst/>
              <a:latin typeface="charter"/>
            </a:endParaRPr>
          </a:p>
          <a:p>
            <a:endParaRPr lang="en-GB" dirty="0"/>
          </a:p>
        </p:txBody>
      </p:sp>
      <p:pic>
        <p:nvPicPr>
          <p:cNvPr id="2064" name="Picture 16">
            <a:extLst>
              <a:ext uri="{FF2B5EF4-FFF2-40B4-BE49-F238E27FC236}">
                <a16:creationId xmlns:a16="http://schemas.microsoft.com/office/drawing/2014/main" id="{0A5E2850-2C64-4C04-9797-E1C966436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76" y="3312455"/>
            <a:ext cx="3362325" cy="39728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F1CA14B-C6BA-41C3-A64E-E595AAEC4985}"/>
              </a:ext>
            </a:extLst>
          </p:cNvPr>
          <p:cNvSpPr txBox="1"/>
          <p:nvPr/>
        </p:nvSpPr>
        <p:spPr>
          <a:xfrm>
            <a:off x="3994892" y="2209612"/>
            <a:ext cx="2144045" cy="923330"/>
          </a:xfrm>
          <a:prstGeom prst="rect">
            <a:avLst/>
          </a:prstGeom>
          <a:noFill/>
        </p:spPr>
        <p:txBody>
          <a:bodyPr wrap="square">
            <a:spAutoFit/>
          </a:bodyPr>
          <a:lstStyle/>
          <a:p>
            <a:pPr algn="l"/>
            <a:r>
              <a:rPr lang="en-GB" b="1" i="0" dirty="0">
                <a:solidFill>
                  <a:srgbClr val="292929"/>
                </a:solidFill>
                <a:effectLst/>
                <a:latin typeface="charter"/>
              </a:rPr>
              <a:t>Illustrative Example:</a:t>
            </a:r>
            <a:endParaRPr lang="en-GB" b="0" i="0" dirty="0">
              <a:solidFill>
                <a:srgbClr val="292929"/>
              </a:solidFill>
              <a:effectLst/>
              <a:latin typeface="charter"/>
            </a:endParaRPr>
          </a:p>
          <a:p>
            <a:br>
              <a:rPr lang="en-GB" dirty="0">
                <a:effectLst/>
              </a:rPr>
            </a:br>
            <a:endParaRPr lang="en-GB" dirty="0"/>
          </a:p>
        </p:txBody>
      </p:sp>
      <p:pic>
        <p:nvPicPr>
          <p:cNvPr id="2066" name="Picture 18">
            <a:extLst>
              <a:ext uri="{FF2B5EF4-FFF2-40B4-BE49-F238E27FC236}">
                <a16:creationId xmlns:a16="http://schemas.microsoft.com/office/drawing/2014/main" id="{B113629D-1106-4E36-BF97-EA4F93543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459" y="2348633"/>
            <a:ext cx="5372752" cy="33744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SVR Equation">
            <a:extLst>
              <a:ext uri="{FF2B5EF4-FFF2-40B4-BE49-F238E27FC236}">
                <a16:creationId xmlns:a16="http://schemas.microsoft.com/office/drawing/2014/main" id="{AA12A85F-D658-49B0-8AFE-C23B95439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86" y="2441681"/>
            <a:ext cx="2376657" cy="4433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FDF9DA1-0626-460D-BB0F-2492AC4AAE3E}"/>
              </a:ext>
            </a:extLst>
          </p:cNvPr>
          <p:cNvSpPr txBox="1"/>
          <p:nvPr/>
        </p:nvSpPr>
        <p:spPr>
          <a:xfrm>
            <a:off x="179476" y="2943159"/>
            <a:ext cx="6103736" cy="369332"/>
          </a:xfrm>
          <a:prstGeom prst="rect">
            <a:avLst/>
          </a:prstGeom>
          <a:noFill/>
        </p:spPr>
        <p:txBody>
          <a:bodyPr wrap="square">
            <a:spAutoFit/>
          </a:bodyPr>
          <a:lstStyle/>
          <a:p>
            <a:r>
              <a:rPr lang="en-GB" b="1" i="0" dirty="0">
                <a:solidFill>
                  <a:srgbClr val="292929"/>
                </a:solidFill>
                <a:effectLst/>
                <a:latin typeface="charter"/>
              </a:rPr>
              <a:t>Constraints:</a:t>
            </a:r>
            <a:endParaRPr lang="en-GB" dirty="0"/>
          </a:p>
        </p:txBody>
      </p:sp>
      <p:sp>
        <p:nvSpPr>
          <p:cNvPr id="14" name="TextBox 13">
            <a:extLst>
              <a:ext uri="{FF2B5EF4-FFF2-40B4-BE49-F238E27FC236}">
                <a16:creationId xmlns:a16="http://schemas.microsoft.com/office/drawing/2014/main" id="{9C66BE63-3F5D-4740-8559-D462A8E90E52}"/>
              </a:ext>
            </a:extLst>
          </p:cNvPr>
          <p:cNvSpPr txBox="1"/>
          <p:nvPr/>
        </p:nvSpPr>
        <p:spPr>
          <a:xfrm>
            <a:off x="85098" y="4079031"/>
            <a:ext cx="6010902" cy="2031325"/>
          </a:xfrm>
          <a:prstGeom prst="rect">
            <a:avLst/>
          </a:prstGeom>
          <a:noFill/>
        </p:spPr>
        <p:txBody>
          <a:bodyPr wrap="square" rtlCol="0">
            <a:spAutoFit/>
          </a:bodyPr>
          <a:lstStyle/>
          <a:p>
            <a:r>
              <a:rPr lang="en-GB" b="0" dirty="0">
                <a:solidFill>
                  <a:srgbClr val="3C3E3E"/>
                </a:solidFill>
                <a:effectLst/>
                <a:latin typeface="Times New Roman" panose="02020603050405020304" pitchFamily="18" charset="0"/>
                <a:cs typeface="Times New Roman" panose="02020603050405020304" pitchFamily="18" charset="0"/>
              </a:rPr>
              <a:t>In simple regression we try to minimise the error rate. While in SVR we try to fit the error within a certain threshold.</a:t>
            </a:r>
          </a:p>
          <a:p>
            <a:r>
              <a:rPr lang="en-GB" b="0" i="0" dirty="0">
                <a:solidFill>
                  <a:srgbClr val="292929"/>
                </a:solidFill>
                <a:effectLst/>
                <a:latin typeface="Times New Roman" panose="02020603050405020304" pitchFamily="18" charset="0"/>
                <a:cs typeface="Times New Roman" panose="02020603050405020304" pitchFamily="18" charset="0"/>
              </a:rPr>
              <a:t>SVR is a powerful algorithm that allows us to choose how tolerant we are of errors, both through an acceptable error margin(ϵ) and through tuning our tolerance of falling outside that acceptable error rate.</a:t>
            </a:r>
            <a:endParaRPr lang="en-GB" dirty="0">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132617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835" y="5733144"/>
            <a:ext cx="8085166" cy="849086"/>
          </a:xfrm>
        </p:spPr>
        <p:txBody>
          <a:bodyPr>
            <a:normAutofit fontScale="90000"/>
          </a:bodyPr>
          <a:lstStyle/>
          <a:p>
            <a:pPr algn="ct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From given output we clearly see that there are some missing values in a dataset.</a:t>
            </a:r>
            <a:b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1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3314" y="1149578"/>
            <a:ext cx="9138921" cy="706755"/>
          </a:xfrm>
        </p:spPr>
        <p:txBody>
          <a:bodyPr/>
          <a:lstStyle/>
          <a:p>
            <a:pPr marL="0" indent="0">
              <a:buNone/>
            </a:pPr>
            <a:r>
              <a:rPr lang="en-GB"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1.Let’s firstly deal with a missing values:</a:t>
            </a:r>
            <a:endParaRPr lang="en-IN"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5" name="TextBox 4"/>
          <p:cNvSpPr txBox="1"/>
          <p:nvPr/>
        </p:nvSpPr>
        <p:spPr>
          <a:xfrm>
            <a:off x="1640395" y="618294"/>
            <a:ext cx="7918882" cy="400110"/>
          </a:xfrm>
          <a:prstGeom prst="rect">
            <a:avLst/>
          </a:prstGeom>
          <a:noFill/>
        </p:spPr>
        <p:txBody>
          <a:bodyPr wrap="square" rtlCol="0">
            <a:spAutoFit/>
          </a:bodyPr>
          <a:lstStyle/>
          <a:p>
            <a:pPr lvl="0" algn="ctr"/>
            <a:r>
              <a:rPr lang="en-IN"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Happiness score prediction by using a Linear regression:</a:t>
            </a:r>
            <a:endPar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73314" y="1557020"/>
            <a:ext cx="11284857" cy="4044950"/>
          </a:xfrm>
          <a:prstGeom prst="rect">
            <a:avLst/>
          </a:prstGeom>
        </p:spPr>
      </p:pic>
      <p:sp>
        <p:nvSpPr>
          <p:cNvPr id="7" name="TextBox 6">
            <a:extLst>
              <a:ext uri="{FF2B5EF4-FFF2-40B4-BE49-F238E27FC236}">
                <a16:creationId xmlns:a16="http://schemas.microsoft.com/office/drawing/2014/main" id="{A8B12AFB-166C-4218-A857-737B9CE3171B}"/>
              </a:ext>
            </a:extLst>
          </p:cNvPr>
          <p:cNvSpPr txBox="1"/>
          <p:nvPr/>
        </p:nvSpPr>
        <p:spPr>
          <a:xfrm>
            <a:off x="3741964" y="180475"/>
            <a:ext cx="3955415" cy="706755"/>
          </a:xfrm>
          <a:prstGeom prst="rect">
            <a:avLst/>
          </a:prstGeom>
          <a:noFill/>
        </p:spPr>
        <p:txBody>
          <a:bodyPr wrap="square" rtlCol="0">
            <a:spAutoFit/>
          </a:bodyPr>
          <a:lstStyle/>
          <a:p>
            <a:pPr algn="ctr"/>
            <a:r>
              <a:rPr lang="en-IN" sz="2000" b="1" u="sng"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DATA ANALYSIS</a:t>
            </a:r>
            <a:endParaRPr lang="en-IN" sz="20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217886"/>
            <a:ext cx="10823576" cy="1328057"/>
          </a:xfrm>
        </p:spPr>
        <p:txBody>
          <a:bodyPr>
            <a:normAutofit/>
          </a:bodyPr>
          <a:lstStyle/>
          <a:p>
            <a:r>
              <a:rPr lang="en-GB" sz="1800" dirty="0">
                <a:solidFill>
                  <a:schemeClr val="bg1"/>
                </a:solidFill>
                <a:effectLst/>
                <a:latin typeface="Times New Roman" panose="02020603050405020304" pitchFamily="18" charset="0"/>
                <a:ea typeface="Times New Roman" panose="02020603050405020304" pitchFamily="18" charset="0"/>
              </a:rPr>
              <a:t>So, from given output we can see that there is no null value in a given data. Hence we can use that data for the prediction of the happiness score</a:t>
            </a:r>
            <a:endParaRPr lang="en-IN" dirty="0">
              <a:solidFill>
                <a:schemeClr val="bg1"/>
              </a:solidFill>
            </a:endParaRPr>
          </a:p>
        </p:txBody>
      </p:sp>
      <p:sp>
        <p:nvSpPr>
          <p:cNvPr id="3" name="Content Placeholder 2"/>
          <p:cNvSpPr>
            <a:spLocks noGrp="1"/>
          </p:cNvSpPr>
          <p:nvPr>
            <p:ph idx="1"/>
          </p:nvPr>
        </p:nvSpPr>
        <p:spPr>
          <a:xfrm>
            <a:off x="684212" y="-944033"/>
            <a:ext cx="8534400" cy="3615267"/>
          </a:xfrm>
        </p:spPr>
        <p:txBody>
          <a:bodyPr>
            <a:normAutofit/>
          </a:bodyPr>
          <a:lstStyle/>
          <a:p>
            <a:pPr marL="0" indent="0">
              <a:buNone/>
            </a:pPr>
            <a:r>
              <a:rPr lang="en-GB"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So, to remove these missing values we use the </a:t>
            </a:r>
            <a:r>
              <a:rPr lang="en-GB" sz="1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sklearn.impute</a:t>
            </a:r>
            <a:r>
              <a:rPr lang="en-GB"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library and from that we import </a:t>
            </a:r>
            <a:r>
              <a:rPr lang="en-GB" sz="1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SimpleImputer</a:t>
            </a:r>
            <a:r>
              <a:rPr lang="en-GB"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and we have following output:</a:t>
            </a:r>
          </a:p>
          <a:p>
            <a:pPr marL="0" indent="0">
              <a:buNone/>
            </a:pPr>
            <a:endParaRPr lang="en-I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800" b="1" dirty="0">
              <a:solidFill>
                <a:schemeClr val="bg1"/>
              </a:solidFill>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2"/>
          <a:stretch>
            <a:fillRect/>
          </a:stretch>
        </p:blipFill>
        <p:spPr>
          <a:xfrm>
            <a:off x="684212" y="863599"/>
            <a:ext cx="10457895" cy="44486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5126524"/>
            <a:ext cx="11398931" cy="1507067"/>
          </a:xfrm>
        </p:spPr>
        <p:txBody>
          <a:bodyPr>
            <a:normAutofit/>
          </a:bodyPr>
          <a:lstStyle/>
          <a:p>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From above output we have that RMSE for this model is 0.5964 and R-square is 70% which is large so for the further process we have to eliminates number of features to improve the accuracy of the model. </a:t>
            </a:r>
            <a:b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solidFill>
                <a:schemeClr val="bg1"/>
              </a:solidFill>
            </a:endParaRPr>
          </a:p>
        </p:txBody>
      </p:sp>
      <p:sp>
        <p:nvSpPr>
          <p:cNvPr id="3" name="Content Placeholder 2"/>
          <p:cNvSpPr>
            <a:spLocks noGrp="1"/>
          </p:cNvSpPr>
          <p:nvPr>
            <p:ph idx="1"/>
          </p:nvPr>
        </p:nvSpPr>
        <p:spPr>
          <a:xfrm>
            <a:off x="684212" y="-944033"/>
            <a:ext cx="8534400" cy="3615267"/>
          </a:xfrm>
        </p:spPr>
        <p:txBody>
          <a:bodyPr>
            <a:normAutofit/>
          </a:bodyPr>
          <a:lstStyle/>
          <a:p>
            <a:pPr marL="0" indent="0">
              <a:buNone/>
            </a:pP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Let’s fit the regression model with all the features:</a:t>
            </a:r>
            <a:endPar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7628" y="863600"/>
            <a:ext cx="4711901" cy="4143819"/>
          </a:xfrm>
          <a:prstGeom prst="rect">
            <a:avLst/>
          </a:prstGeom>
        </p:spPr>
      </p:pic>
      <p:pic>
        <p:nvPicPr>
          <p:cNvPr id="6" name="Picture 5">
            <a:extLst>
              <a:ext uri="{FF2B5EF4-FFF2-40B4-BE49-F238E27FC236}">
                <a16:creationId xmlns:a16="http://schemas.microsoft.com/office/drawing/2014/main" id="{21B445E0-9058-49DB-9F44-F1C7A0BFA63C}"/>
              </a:ext>
            </a:extLst>
          </p:cNvPr>
          <p:cNvPicPr>
            <a:picLocks noChangeAspect="1"/>
          </p:cNvPicPr>
          <p:nvPr/>
        </p:nvPicPr>
        <p:blipFill rotWithShape="1">
          <a:blip r:embed="rId3"/>
          <a:srcRect l="2770"/>
          <a:stretch/>
        </p:blipFill>
        <p:spPr>
          <a:xfrm>
            <a:off x="5642946" y="863599"/>
            <a:ext cx="6440197" cy="41438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34" y="5464629"/>
            <a:ext cx="11596565" cy="1270000"/>
          </a:xfrm>
        </p:spPr>
        <p:txBody>
          <a:bodyPr>
            <a:noAutofit/>
          </a:bodyPr>
          <a:lstStyle/>
          <a:p>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From the above heatmap we have life ladder is highly correlated with a 'Log GDP per capita', 'Social support',' Healthy life expectancy at birth', 'Freedom to make life choices',' Positive affect', 'Perceptions of corruption' and less correlated with a 'Generosity', 'Negative affect'. So, for the further process we use only those features which are highly correlated with a life ladder score.</a:t>
            </a:r>
            <a:b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18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84212" y="412812"/>
            <a:ext cx="4696287" cy="369332"/>
          </a:xfrm>
          <a:prstGeom prst="rect">
            <a:avLst/>
          </a:prstGeom>
          <a:noFill/>
        </p:spPr>
        <p:txBody>
          <a:bodyPr wrap="square" rtlCol="0">
            <a:spAutoFit/>
          </a:bodyPr>
          <a:lstStyle/>
          <a:p>
            <a:r>
              <a:rPr lang="en-GB" sz="1800" dirty="0">
                <a:solidFill>
                  <a:schemeClr val="bg1"/>
                </a:solidFill>
                <a:effectLst/>
                <a:latin typeface="Times New Roman" panose="02020603050405020304" pitchFamily="18" charset="0"/>
                <a:ea typeface="Times New Roman" panose="02020603050405020304" pitchFamily="18" charset="0"/>
              </a:rPr>
              <a:t>To eliminate features we use the heatmap:</a:t>
            </a:r>
            <a:endParaRPr lang="en-IN" dirty="0">
              <a:solidFill>
                <a:schemeClr val="bg1"/>
              </a:solidFill>
            </a:endParaRPr>
          </a:p>
        </p:txBody>
      </p:sp>
      <p:pic>
        <p:nvPicPr>
          <p:cNvPr id="5" name="Content Placeholder 4"/>
          <p:cNvPicPr>
            <a:picLocks noGrp="1" noChangeAspect="1"/>
          </p:cNvPicPr>
          <p:nvPr>
            <p:ph idx="1"/>
          </p:nvPr>
        </p:nvPicPr>
        <p:blipFill>
          <a:blip r:embed="rId2"/>
          <a:stretch>
            <a:fillRect/>
          </a:stretch>
        </p:blipFill>
        <p:spPr>
          <a:xfrm>
            <a:off x="684211" y="782144"/>
            <a:ext cx="11210245" cy="44379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650637" y="2974019"/>
            <a:ext cx="914400" cy="914400"/>
          </a:xfrm>
          <a:prstGeom prst="rect">
            <a:avLst/>
          </a:prstGeom>
          <a:noFill/>
        </p:spPr>
        <p:txBody>
          <a:bodyPr wrap="square" rtlCol="0">
            <a:spAutoFit/>
          </a:bodyPr>
          <a:lstStyle/>
          <a:p>
            <a:endParaRPr lang="en-IN" dirty="0"/>
          </a:p>
        </p:txBody>
      </p:sp>
      <p:sp>
        <p:nvSpPr>
          <p:cNvPr id="16" name="TextBox 15"/>
          <p:cNvSpPr txBox="1"/>
          <p:nvPr/>
        </p:nvSpPr>
        <p:spPr>
          <a:xfrm>
            <a:off x="684211" y="703556"/>
            <a:ext cx="5583423" cy="646331"/>
          </a:xfrm>
          <a:prstGeom prst="rect">
            <a:avLst/>
          </a:prstGeom>
          <a:noFill/>
        </p:spPr>
        <p:txBody>
          <a:bodyPr wrap="square" rtlCol="0">
            <a:spAutoFit/>
          </a:bodyPr>
          <a:lstStyle/>
          <a:p>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Let’s fit a regression model on highly correlated features: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pic>
        <p:nvPicPr>
          <p:cNvPr id="17" name="Content Placeholder 16"/>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84211" y="1240972"/>
            <a:ext cx="10324875" cy="4172858"/>
          </a:xfrm>
          <a:prstGeom prst="rect">
            <a:avLst/>
          </a:prstGeom>
        </p:spPr>
      </p:pic>
      <p:sp>
        <p:nvSpPr>
          <p:cNvPr id="2" name="TextBox 1">
            <a:extLst>
              <a:ext uri="{FF2B5EF4-FFF2-40B4-BE49-F238E27FC236}">
                <a16:creationId xmlns:a16="http://schemas.microsoft.com/office/drawing/2014/main" id="{13C84DAF-F9DA-4EC8-994E-A09DB95C8FC2}"/>
              </a:ext>
            </a:extLst>
          </p:cNvPr>
          <p:cNvSpPr txBox="1"/>
          <p:nvPr/>
        </p:nvSpPr>
        <p:spPr>
          <a:xfrm>
            <a:off x="603885" y="5617028"/>
            <a:ext cx="10324874" cy="1200329"/>
          </a:xfrm>
          <a:prstGeom prst="rect">
            <a:avLst/>
          </a:prstGeom>
          <a:noFill/>
        </p:spPr>
        <p:txBody>
          <a:bodyPr wrap="square" rtlCol="0">
            <a:spAutoFit/>
          </a:bodyPr>
          <a:lstStyle/>
          <a:p>
            <a:r>
              <a:rPr lang="en-GB"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FROM ABOVE OUTPUT WE CLEARLY SEE THAT WHEN WE USE THE HIGHLY CORRELATED FEATURES WE GET LOWER RMSE 0.5248 AND R-SQUARE IS 77%. SO, FOR THE FURTHER PROCESS WE USE ONLY HIGHLY CORRELATED FEATURES.</a:t>
            </a:r>
            <a:r>
              <a:rPr lang="en-GB"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 BUT DUE TO LARGE RMSE VALUE WE USE THE SUPPORT VECTOR REGRESSION(SVR) FOR THE FURTHER ANALYSIS.</a:t>
            </a: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4538019-57C6-4A5D-B703-BFB554490D0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907143" y="1108778"/>
            <a:ext cx="4550592" cy="3614738"/>
          </a:xfrm>
        </p:spPr>
      </p:pic>
      <p:sp>
        <p:nvSpPr>
          <p:cNvPr id="5" name="TextBox 4">
            <a:extLst>
              <a:ext uri="{FF2B5EF4-FFF2-40B4-BE49-F238E27FC236}">
                <a16:creationId xmlns:a16="http://schemas.microsoft.com/office/drawing/2014/main" id="{052BBEAB-27C0-4306-BD79-15D2000AA449}"/>
              </a:ext>
            </a:extLst>
          </p:cNvPr>
          <p:cNvSpPr txBox="1"/>
          <p:nvPr/>
        </p:nvSpPr>
        <p:spPr>
          <a:xfrm>
            <a:off x="907143" y="370114"/>
            <a:ext cx="7416800" cy="1200329"/>
          </a:xfrm>
          <a:prstGeom prst="rect">
            <a:avLst/>
          </a:prstGeom>
          <a:noFill/>
        </p:spPr>
        <p:txBody>
          <a:bodyPr wrap="square" rtlCol="0">
            <a:spAutoFit/>
          </a:bodyPr>
          <a:lstStyle/>
          <a:p>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Let’s fit a SVR model </a:t>
            </a:r>
            <a:r>
              <a:rPr lang="en-GB"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on 2020 dataset with highly correlated features</a:t>
            </a: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a:p>
            <a:endParaRPr lang="en-GB" dirty="0"/>
          </a:p>
          <a:p>
            <a:endParaRPr lang="en-GB" dirty="0"/>
          </a:p>
        </p:txBody>
      </p:sp>
      <p:pic>
        <p:nvPicPr>
          <p:cNvPr id="9" name="Picture 8">
            <a:extLst>
              <a:ext uri="{FF2B5EF4-FFF2-40B4-BE49-F238E27FC236}">
                <a16:creationId xmlns:a16="http://schemas.microsoft.com/office/drawing/2014/main" id="{13248E02-6D63-480D-BB4F-53978547A0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93821" y="1108778"/>
            <a:ext cx="5691036" cy="3614737"/>
          </a:xfrm>
          <a:prstGeom prst="rect">
            <a:avLst/>
          </a:prstGeom>
        </p:spPr>
      </p:pic>
      <p:sp>
        <p:nvSpPr>
          <p:cNvPr id="11" name="TextBox 10">
            <a:extLst>
              <a:ext uri="{FF2B5EF4-FFF2-40B4-BE49-F238E27FC236}">
                <a16:creationId xmlns:a16="http://schemas.microsoft.com/office/drawing/2014/main" id="{DA8424F9-201B-4CCA-A412-E19ED595CF8D}"/>
              </a:ext>
            </a:extLst>
          </p:cNvPr>
          <p:cNvSpPr txBox="1"/>
          <p:nvPr/>
        </p:nvSpPr>
        <p:spPr>
          <a:xfrm>
            <a:off x="455764" y="5010558"/>
            <a:ext cx="10276114" cy="1477328"/>
          </a:xfrm>
          <a:prstGeom prst="rect">
            <a:avLst/>
          </a:prstGeom>
          <a:noFill/>
        </p:spPr>
        <p:txBody>
          <a:bodyPr wrap="square" rtlCol="0">
            <a:spAutoFit/>
          </a:bodyPr>
          <a:lstStyle/>
          <a:p>
            <a:r>
              <a:rPr lang="en-GB" dirty="0">
                <a:solidFill>
                  <a:schemeClr val="bg1"/>
                </a:solidFill>
                <a:latin typeface="Times New Roman" panose="02020603050405020304" pitchFamily="18" charset="0"/>
                <a:cs typeface="Times New Roman" panose="02020603050405020304" pitchFamily="18" charset="0"/>
              </a:rPr>
              <a:t>FROM ABOVE OUTPUT WE CAN EASILY SEE THAT THE RMSE GOES ON DECREASING AND WE HAVE R-SQUARE IS ABOUT 85%. SO, THIS MODEL CAN WE CAN USE FOR THE PREDICTION. </a:t>
            </a:r>
            <a:r>
              <a:rPr lang="en-GB"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HENCE, WE WILL USE THIS MODEL TO PREDICT THE HAPPINESS SCORE FOR THE PARTICULAR COUNTRY FROM THE GIVEN DATASET.</a:t>
            </a:r>
            <a:br>
              <a:rPr lang="en-IN"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mn-ea"/>
              </a:rPr>
            </a:br>
            <a:endParaRPr lang="en-GB"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081" y="5349875"/>
            <a:ext cx="9878584" cy="1454150"/>
          </a:xfrm>
        </p:spPr>
        <p:txBody>
          <a:bodyPr>
            <a:normAutofit fontScale="90000"/>
          </a:bodyPr>
          <a:lstStyle/>
          <a:p>
            <a:r>
              <a:rPr lang="en-US" alt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alt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From the above output we predict happiness score for the country India and it is</a:t>
            </a:r>
            <a:r>
              <a:rPr lang="en-GB"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4.823318</a:t>
            </a: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4" name="TextBox 3"/>
          <p:cNvSpPr txBox="1"/>
          <p:nvPr/>
        </p:nvSpPr>
        <p:spPr>
          <a:xfrm>
            <a:off x="649081" y="256466"/>
            <a:ext cx="5459767" cy="646331"/>
          </a:xfrm>
          <a:prstGeom prst="rect">
            <a:avLst/>
          </a:prstGeom>
          <a:noFill/>
        </p:spPr>
        <p:txBody>
          <a:bodyPr wrap="square" rtlCol="0">
            <a:spAutoFit/>
          </a:bodyPr>
          <a:lstStyle/>
          <a:p>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Let’s predict a happiness score for a particular country:</a:t>
            </a:r>
            <a:endPar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E6E302E8-DAD5-45F4-AB2F-95C9768865F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661929" y="796492"/>
            <a:ext cx="5446919" cy="4579215"/>
          </a:xfrm>
        </p:spPr>
      </p:pic>
      <p:pic>
        <p:nvPicPr>
          <p:cNvPr id="10" name="Picture 9">
            <a:extLst>
              <a:ext uri="{FF2B5EF4-FFF2-40B4-BE49-F238E27FC236}">
                <a16:creationId xmlns:a16="http://schemas.microsoft.com/office/drawing/2014/main" id="{8A87D8EA-C49F-4496-A9F4-85D82F8D3D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1314" y="796492"/>
            <a:ext cx="6030686" cy="45792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105" y="6355583"/>
            <a:ext cx="10745787" cy="448081"/>
          </a:xfrm>
        </p:spPr>
        <p:txBody>
          <a:bodyPr>
            <a:normAutofit fontScale="90000"/>
          </a:bodyPr>
          <a:lstStyle/>
          <a:p>
            <a:pPr algn="ctr"/>
            <a:r>
              <a:rPr lang="en-IN" sz="1800" dirty="0">
                <a:solidFill>
                  <a:srgbClr val="000000"/>
                </a:solidFill>
                <a:effectLst/>
                <a:latin typeface="Times New Roman" panose="02020603050405020304" pitchFamily="18" charset="0"/>
                <a:ea typeface="Calibri" panose="020F0502020204030204" pitchFamily="34" charset="0"/>
              </a:rPr>
              <a:t>From above bar chart we have top four happiest country such as Denmark, Sweden, Canada and Israel.</a:t>
            </a:r>
            <a:br>
              <a:rPr lang="en-IN" sz="1800" dirty="0">
                <a:solidFill>
                  <a:srgbClr val="000000"/>
                </a:solidFill>
                <a:effectLst/>
                <a:latin typeface="Times New Roman" panose="02020603050405020304" pitchFamily="18" charset="0"/>
                <a:ea typeface="Calibri" panose="020F0502020204030204" pitchFamily="34" charset="0"/>
              </a:rPr>
            </a:br>
            <a:endParaRPr lang="en-IN" dirty="0"/>
          </a:p>
        </p:txBody>
      </p:sp>
      <p:sp>
        <p:nvSpPr>
          <p:cNvPr id="3" name="Content Placeholder 2"/>
          <p:cNvSpPr>
            <a:spLocks noGrp="1"/>
          </p:cNvSpPr>
          <p:nvPr>
            <p:ph idx="1"/>
          </p:nvPr>
        </p:nvSpPr>
        <p:spPr>
          <a:xfrm>
            <a:off x="684212" y="502416"/>
            <a:ext cx="8534400" cy="2567355"/>
          </a:xfrm>
        </p:spPr>
        <p:txBody>
          <a:bodyPr/>
          <a:lstStyle/>
          <a:p>
            <a:pP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Let’s look at Bar plot to know the top four happiest country in the world.</a:t>
            </a:r>
          </a:p>
          <a:p>
            <a:endParaRPr lang="en-IN" dirty="0"/>
          </a:p>
        </p:txBody>
      </p:sp>
      <p:sp>
        <p:nvSpPr>
          <p:cNvPr id="6" name="TextBox 5"/>
          <p:cNvSpPr txBox="1"/>
          <p:nvPr/>
        </p:nvSpPr>
        <p:spPr>
          <a:xfrm>
            <a:off x="768234" y="569264"/>
            <a:ext cx="2725445" cy="707886"/>
          </a:xfrm>
          <a:prstGeom prst="rect">
            <a:avLst/>
          </a:prstGeom>
          <a:noFill/>
        </p:spPr>
        <p:txBody>
          <a:bodyPr wrap="square" rtlCol="0">
            <a:spAutoFit/>
          </a:bodyPr>
          <a:lstStyle/>
          <a:p>
            <a:r>
              <a:rPr lang="en-IN"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visualization</a:t>
            </a: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endPar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23106" y="1875973"/>
            <a:ext cx="10745788" cy="41764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737" y="5994399"/>
            <a:ext cx="11575005" cy="1097638"/>
          </a:xfrm>
        </p:spPr>
        <p:txBody>
          <a:bodyPr>
            <a:normAutofit/>
          </a:bodyPr>
          <a:lstStyle/>
          <a:p>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From the above graph we can easily see that the there is relationship between the life ladder score and the other variables. Also, after a COVID-19 the happiness of people goes on decreasing.</a:t>
            </a:r>
            <a:b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5738" y="-1045346"/>
            <a:ext cx="8534400" cy="3615267"/>
          </a:xfrm>
        </p:spPr>
        <p:txBody>
          <a:bodyPr/>
          <a:lstStyle/>
          <a:p>
            <a:pPr marL="0" indent="0">
              <a:buNone/>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Let’s look at the line chart to see the what is the relationship of the other variables with a life ladder score with respect to the year.</a:t>
            </a: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20915" y="863601"/>
            <a:ext cx="11509828" cy="51307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IN" dirty="0"/>
          </a:p>
        </p:txBody>
      </p:sp>
      <p:sp>
        <p:nvSpPr>
          <p:cNvPr id="3" name="Content Placeholder 2"/>
          <p:cNvSpPr>
            <a:spLocks noGrp="1"/>
          </p:cNvSpPr>
          <p:nvPr>
            <p:ph idx="1"/>
          </p:nvPr>
        </p:nvSpPr>
        <p:spPr>
          <a:xfrm>
            <a:off x="1012054" y="2601158"/>
            <a:ext cx="8286457" cy="2880640"/>
          </a:xfrm>
        </p:spPr>
        <p:txBody>
          <a:bodyPr>
            <a:normAutofit fontScale="25000" lnSpcReduction="20000"/>
          </a:bodyPr>
          <a:lstStyle/>
          <a:p>
            <a:pPr>
              <a:lnSpc>
                <a:spcPct val="200000"/>
              </a:lnSpc>
              <a:buFont typeface="Wingdings" panose="05000000000000000000" pitchFamily="2" charset="2"/>
              <a:buChar char="v"/>
            </a:pPr>
            <a:r>
              <a:rPr lang="en-IN" sz="6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Abstract</a:t>
            </a:r>
          </a:p>
          <a:p>
            <a:pPr>
              <a:lnSpc>
                <a:spcPct val="200000"/>
              </a:lnSpc>
              <a:buFont typeface="Wingdings" panose="05000000000000000000" pitchFamily="2" charset="2"/>
              <a:buChar char="v"/>
            </a:pPr>
            <a:r>
              <a:rPr lang="en-IN" sz="6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Introduction</a:t>
            </a:r>
          </a:p>
          <a:p>
            <a:pPr>
              <a:lnSpc>
                <a:spcPct val="200000"/>
              </a:lnSpc>
              <a:buFont typeface="Wingdings" panose="05000000000000000000" pitchFamily="2" charset="2"/>
              <a:buChar char="v"/>
            </a:pPr>
            <a:r>
              <a:rPr lang="en-IN" sz="6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Objectives</a:t>
            </a:r>
          </a:p>
          <a:p>
            <a:pPr>
              <a:lnSpc>
                <a:spcPct val="200000"/>
              </a:lnSpc>
              <a:buFont typeface="Wingdings" panose="05000000000000000000" pitchFamily="2" charset="2"/>
              <a:buChar char="v"/>
            </a:pPr>
            <a:r>
              <a:rPr lang="en-IN" sz="6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About data</a:t>
            </a:r>
          </a:p>
          <a:p>
            <a:pPr>
              <a:lnSpc>
                <a:spcPct val="200000"/>
              </a:lnSpc>
              <a:buFont typeface="Wingdings" panose="05000000000000000000" pitchFamily="2" charset="2"/>
              <a:buChar char="v"/>
            </a:pPr>
            <a:r>
              <a:rPr lang="en-IN" sz="6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Statistical tools &amp; techniques used</a:t>
            </a:r>
          </a:p>
          <a:p>
            <a:pPr>
              <a:lnSpc>
                <a:spcPct val="200000"/>
              </a:lnSpc>
              <a:buFont typeface="Wingdings" panose="05000000000000000000" pitchFamily="2" charset="2"/>
              <a:buChar char="v"/>
            </a:pPr>
            <a:r>
              <a:rPr lang="en-IN" sz="6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 analysis</a:t>
            </a:r>
          </a:p>
          <a:p>
            <a:pPr>
              <a:lnSpc>
                <a:spcPct val="200000"/>
              </a:lnSpc>
              <a:buFont typeface="Wingdings" panose="05000000000000000000" pitchFamily="2" charset="2"/>
              <a:buChar char="v"/>
            </a:pPr>
            <a:r>
              <a:rPr lang="en-IN" sz="6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Major findings</a:t>
            </a:r>
          </a:p>
          <a:p>
            <a:pPr>
              <a:lnSpc>
                <a:spcPct val="200000"/>
              </a:lnSpc>
              <a:buFont typeface="Wingdings" panose="05000000000000000000" pitchFamily="2" charset="2"/>
              <a:buChar char="v"/>
            </a:pPr>
            <a:r>
              <a:rPr lang="en-IN" sz="6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IN" dirty="0"/>
          </a:p>
        </p:txBody>
      </p:sp>
      <p:sp>
        <p:nvSpPr>
          <p:cNvPr id="4" name="TextBox 3"/>
          <p:cNvSpPr txBox="1"/>
          <p:nvPr/>
        </p:nvSpPr>
        <p:spPr>
          <a:xfrm>
            <a:off x="3222594" y="518699"/>
            <a:ext cx="3107185" cy="689804"/>
          </a:xfrm>
          <a:prstGeom prst="rect">
            <a:avLst/>
          </a:prstGeom>
          <a:noFill/>
        </p:spPr>
        <p:txBody>
          <a:bodyPr wrap="square" rtlCol="0">
            <a:spAutoFit/>
          </a:bodyPr>
          <a:lstStyle/>
          <a:p>
            <a:pPr algn="ctr">
              <a:lnSpc>
                <a:spcPct val="115000"/>
              </a:lnSpc>
              <a:spcAft>
                <a:spcPts val="1000"/>
              </a:spcAft>
            </a:pPr>
            <a:r>
              <a:rPr lang="en-IN" sz="3600" u="heavy"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CONTENTS</a:t>
            </a:r>
            <a:endParaRPr lang="en-IN" sz="360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86FD-E993-46DA-817B-077005E2075F}"/>
              </a:ext>
            </a:extLst>
          </p:cNvPr>
          <p:cNvSpPr>
            <a:spLocks noGrp="1"/>
          </p:cNvSpPr>
          <p:nvPr>
            <p:ph type="title"/>
          </p:nvPr>
        </p:nvSpPr>
        <p:spPr>
          <a:xfrm>
            <a:off x="468682" y="5350933"/>
            <a:ext cx="10491788" cy="1507067"/>
          </a:xfrm>
        </p:spPr>
        <p:txBody>
          <a:bodyPr>
            <a:normAutofit/>
          </a:bodyPr>
          <a:lstStyle/>
          <a:p>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From the above heat map we can easily find that the 2017 is the most happiest year among the others one</a:t>
            </a:r>
            <a:r>
              <a:rPr lang="en-GB" sz="1800" dirty="0">
                <a:solidFill>
                  <a:schemeClr val="bg1"/>
                </a:solidFill>
                <a:effectLst/>
                <a:latin typeface="Times New Roman" panose="02020603050405020304" pitchFamily="18" charset="0"/>
                <a:ea typeface="Times New Roman" panose="02020603050405020304" pitchFamily="18" charset="0"/>
              </a:rPr>
              <a:t>.</a:t>
            </a:r>
            <a:endParaRPr lang="en-GB" sz="1800" dirty="0"/>
          </a:p>
        </p:txBody>
      </p:sp>
      <p:sp>
        <p:nvSpPr>
          <p:cNvPr id="4" name="TextBox 3">
            <a:extLst>
              <a:ext uri="{FF2B5EF4-FFF2-40B4-BE49-F238E27FC236}">
                <a16:creationId xmlns:a16="http://schemas.microsoft.com/office/drawing/2014/main" id="{D39675B9-6E9A-4B6B-814B-8F8E17571522}"/>
              </a:ext>
            </a:extLst>
          </p:cNvPr>
          <p:cNvSpPr txBox="1"/>
          <p:nvPr/>
        </p:nvSpPr>
        <p:spPr>
          <a:xfrm>
            <a:off x="468682" y="269238"/>
            <a:ext cx="8264479" cy="646331"/>
          </a:xfrm>
          <a:prstGeom prst="rect">
            <a:avLst/>
          </a:prstGeom>
          <a:noFill/>
        </p:spPr>
        <p:txBody>
          <a:bodyPr wrap="square" rtlCol="0">
            <a:spAutoFit/>
          </a:bodyPr>
          <a:lstStyle/>
          <a:p>
            <a:r>
              <a:rPr lang="en-GB" sz="1800" dirty="0">
                <a:solidFill>
                  <a:schemeClr val="bg1"/>
                </a:solidFill>
                <a:effectLst/>
                <a:latin typeface="Times New Roman" panose="02020603050405020304" pitchFamily="18" charset="0"/>
                <a:ea typeface="Times New Roman" panose="02020603050405020304" pitchFamily="18" charset="0"/>
              </a:rPr>
              <a:t>3. Let’s look at the heat map to see the which year is most happy among others one.</a:t>
            </a: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pic>
        <p:nvPicPr>
          <p:cNvPr id="5" name="Content Placeholder 4">
            <a:extLst>
              <a:ext uri="{FF2B5EF4-FFF2-40B4-BE49-F238E27FC236}">
                <a16:creationId xmlns:a16="http://schemas.microsoft.com/office/drawing/2014/main" id="{F16DFE5D-291B-4943-B607-7E1C9FBB47E4}"/>
              </a:ext>
            </a:extLst>
          </p:cNvPr>
          <p:cNvPicPr>
            <a:picLocks noGrp="1" noChangeAspect="1"/>
          </p:cNvPicPr>
          <p:nvPr>
            <p:ph idx="1"/>
          </p:nvPr>
        </p:nvPicPr>
        <p:blipFill>
          <a:blip r:embed="rId2"/>
          <a:stretch>
            <a:fillRect/>
          </a:stretch>
        </p:blipFill>
        <p:spPr>
          <a:xfrm>
            <a:off x="587828" y="722085"/>
            <a:ext cx="11135489" cy="4967515"/>
          </a:xfrm>
          <a:prstGeom prst="rect">
            <a:avLst/>
          </a:prstGeom>
        </p:spPr>
      </p:pic>
    </p:spTree>
    <p:extLst>
      <p:ext uri="{BB962C8B-B14F-4D97-AF65-F5344CB8AC3E}">
        <p14:creationId xmlns:p14="http://schemas.microsoft.com/office/powerpoint/2010/main" val="325244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885543"/>
            <a:ext cx="11282955" cy="976059"/>
          </a:xfrm>
        </p:spPr>
        <p:txBody>
          <a:bodyPr>
            <a:normAutofit/>
          </a:bodyPr>
          <a:lstStyle/>
          <a:p>
            <a:pPr algn="ctr"/>
            <a:r>
              <a:rPr lang="en-GB"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From above map chart we can easily see that the Europe continent is the most happy than the others.</a:t>
            </a:r>
            <a:br>
              <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flipH="1">
            <a:off x="270416" y="318437"/>
            <a:ext cx="7510509" cy="646331"/>
          </a:xfrm>
          <a:prstGeom prst="rect">
            <a:avLst/>
          </a:prstGeom>
          <a:noFill/>
        </p:spPr>
        <p:txBody>
          <a:bodyPr wrap="square" rtlCol="0">
            <a:spAutoFit/>
          </a:bodyPr>
          <a:lstStyle/>
          <a:p>
            <a:pPr lvl="0"/>
            <a:r>
              <a:rPr lang="en-GB" sz="1800" dirty="0">
                <a:solidFill>
                  <a:schemeClr val="bg1"/>
                </a:solidFill>
                <a:effectLst/>
                <a:latin typeface="Times New Roman" panose="02020603050405020304" pitchFamily="18" charset="0"/>
                <a:ea typeface="Times New Roman" panose="02020603050405020304" pitchFamily="18" charset="0"/>
              </a:rPr>
              <a:t>4.Let’s look at the world map to see the which continent of the world is most happy.</a:t>
            </a:r>
            <a:endParaRPr lang="en-IN" sz="1800" dirty="0">
              <a:solidFill>
                <a:schemeClr val="bg1"/>
              </a:solidFill>
              <a:effectLst/>
              <a:latin typeface="Times New Roman" panose="02020603050405020304" pitchFamily="18" charset="0"/>
              <a:ea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270416" y="1080881"/>
            <a:ext cx="11282955" cy="480466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90" y="5323943"/>
            <a:ext cx="8534400" cy="913167"/>
          </a:xfrm>
        </p:spPr>
        <p:txBody>
          <a:bodyPr>
            <a:normAutofit/>
          </a:bodyPr>
          <a:lstStyle/>
          <a:p>
            <a:br>
              <a:rPr lang="en-US" sz="1400" cap="none" dirty="0"/>
            </a:br>
            <a:r>
              <a:rPr lang="en-US" sz="1000" cap="none" dirty="0"/>
              <a:t>3</a:t>
            </a:r>
            <a:r>
              <a:rPr lang="en-US" sz="1400" cap="none" dirty="0"/>
              <a:t>.  </a:t>
            </a:r>
            <a:r>
              <a:rPr lang="en-GB" sz="1400" cap="none" dirty="0">
                <a:solidFill>
                  <a:schemeClr val="bg1"/>
                </a:solidFill>
                <a:effectLst/>
                <a:latin typeface="Times New Roman" panose="02020603050405020304" pitchFamily="18" charset="0"/>
                <a:ea typeface="Times New Roman" panose="02020603050405020304" pitchFamily="18" charset="0"/>
              </a:rPr>
              <a:t>We fit the regression model and a SVR model to predict the happiness score for a country in a upcoming year</a:t>
            </a:r>
            <a:endParaRPr lang="en-IN" sz="1400" cap="none" dirty="0">
              <a:solidFill>
                <a:schemeClr val="bg1"/>
              </a:solidFill>
            </a:endParaRPr>
          </a:p>
        </p:txBody>
      </p:sp>
      <p:sp>
        <p:nvSpPr>
          <p:cNvPr id="3" name="Content Placeholder 2"/>
          <p:cNvSpPr>
            <a:spLocks noGrp="1"/>
          </p:cNvSpPr>
          <p:nvPr>
            <p:ph idx="1"/>
          </p:nvPr>
        </p:nvSpPr>
        <p:spPr>
          <a:xfrm>
            <a:off x="524414" y="1621366"/>
            <a:ext cx="8534400" cy="3615267"/>
          </a:xfrm>
        </p:spPr>
        <p:txBody>
          <a:bodyPr>
            <a:noAutofit/>
          </a:bodyPr>
          <a:lstStyle/>
          <a:p>
            <a:pPr marL="342900" lvl="0" indent="-342900">
              <a:lnSpc>
                <a:spcPct val="115000"/>
              </a:lnSpc>
              <a:buFont typeface="+mj-lt"/>
              <a:buAutoNum type="arabicPeriod"/>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From the data visualization we can easily see that the </a:t>
            </a: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top four happiest country are Denmark, Sweden, Canada and Israel.</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Also, the happiest year is 2017 and happiest continent is Europe</a:t>
            </a:r>
            <a:endPar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200"/>
              </a:spcAft>
              <a:buFont typeface="+mj-lt"/>
              <a:buAutoNum type="arabicPeriod"/>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order of the top strongest predictors, from strongest to weakest, of World Happiness appear to be:</a:t>
            </a:r>
            <a:endPar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latinLnBrk="1">
              <a:lnSpc>
                <a:spcPct val="115000"/>
              </a:lnSpc>
              <a:spcAft>
                <a:spcPts val="1200"/>
              </a:spcAft>
              <a:buFont typeface="+mj-lt"/>
              <a:buAutoNum type="alphaL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Social Support</a:t>
            </a:r>
            <a:endPar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latinLnBrk="1">
              <a:lnSpc>
                <a:spcPct val="115000"/>
              </a:lnSpc>
              <a:spcAft>
                <a:spcPts val="1200"/>
              </a:spcAft>
              <a:buFont typeface="+mj-lt"/>
              <a:buAutoNum type="alphaL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Positive Affect</a:t>
            </a:r>
            <a:endPar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latinLnBrk="1">
              <a:lnSpc>
                <a:spcPct val="115000"/>
              </a:lnSpc>
              <a:spcAft>
                <a:spcPts val="1200"/>
              </a:spcAft>
              <a:buFont typeface="+mj-lt"/>
              <a:buAutoNum type="alphaL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Perceptions of corruption</a:t>
            </a:r>
            <a:endPar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latinLnBrk="1">
              <a:lnSpc>
                <a:spcPct val="115000"/>
              </a:lnSpc>
              <a:spcAft>
                <a:spcPts val="1200"/>
              </a:spcAft>
              <a:buFont typeface="+mj-lt"/>
              <a:buAutoNum type="alphaL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Healthy life expectancy at birth</a:t>
            </a:r>
            <a:endPar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latinLnBrk="1">
              <a:lnSpc>
                <a:spcPct val="115000"/>
              </a:lnSpc>
              <a:spcAft>
                <a:spcPts val="1200"/>
              </a:spcAft>
              <a:buFont typeface="+mj-lt"/>
              <a:buAutoNum type="alphaL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Freedom to make choices</a:t>
            </a:r>
            <a:endPar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latinLnBrk="1">
              <a:lnSpc>
                <a:spcPct val="115000"/>
              </a:lnSpc>
              <a:spcAft>
                <a:spcPts val="1200"/>
              </a:spcAft>
              <a:buFont typeface="+mj-lt"/>
              <a:buAutoNum type="alphaL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Log GDP per capita</a:t>
            </a:r>
            <a:endPar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191510" y="542925"/>
            <a:ext cx="5145405" cy="829945"/>
          </a:xfrm>
          <a:prstGeom prst="rect">
            <a:avLst/>
          </a:prstGeom>
          <a:noFill/>
        </p:spPr>
        <p:txBody>
          <a:bodyPr wrap="square" rtlCol="0">
            <a:spAutoFit/>
          </a:bodyPr>
          <a:lstStyle/>
          <a:p>
            <a:pPr algn="ctr"/>
            <a:r>
              <a:rPr lang="en-IN" sz="24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MAJOR FINDINGS</a:t>
            </a:r>
            <a:endParaRPr lang="en-IN"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400" b="1" dirty="0">
              <a:solidFill>
                <a:schemeClr val="bg1"/>
              </a:solidFill>
              <a:latin typeface="Times New Roman" panose="02020603050405020304" pitchFamily="18" charset="0"/>
            </a:endParaRPr>
          </a:p>
        </p:txBody>
      </p:sp>
      <p:sp>
        <p:nvSpPr>
          <p:cNvPr id="5" name="Rectangle 4"/>
          <p:cNvSpPr/>
          <p:nvPr/>
        </p:nvSpPr>
        <p:spPr>
          <a:xfrm>
            <a:off x="3852909" y="2521258"/>
            <a:ext cx="8096435" cy="2838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200"/>
              </a:spcAft>
            </a:pPr>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Importantly, as both Social Support and Positive affect go up by one point, the ladder goes up two steps, making these very powerful indicators of World Happiness. To understand this better, the more a country of people has family or friends to be there for them when something bad happens in their life (Helliwell, Huang, Wang, &amp; Norton, 2021), the happier the nation does. Further, the more people say that they are able to laugh, feel happy, joy, or a positive emotion each day throughout the week, the better at predicting the happiness of a nation. Conversely, the more people in a nation believe that there is corruption in either the government, business, or both, the amount of happiness in the country decrease by half a step. Interestingly, when people donate more money in a country, the happier they are, even more so than the freedom to choose what you want to do with your life, and the log GDP (GDP per capita).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IN" dirty="0"/>
            </a:br>
            <a:endParaRPr lang="en-IN" dirty="0"/>
          </a:p>
        </p:txBody>
      </p:sp>
      <p:sp>
        <p:nvSpPr>
          <p:cNvPr id="3" name="Content Placeholder 2"/>
          <p:cNvSpPr>
            <a:spLocks noGrp="1"/>
          </p:cNvSpPr>
          <p:nvPr>
            <p:ph idx="1"/>
          </p:nvPr>
        </p:nvSpPr>
        <p:spPr>
          <a:xfrm>
            <a:off x="728600" y="1237565"/>
            <a:ext cx="8534400" cy="3615267"/>
          </a:xfrm>
        </p:spPr>
        <p:txBody>
          <a:bodyPr/>
          <a:lstStyle/>
          <a:p>
            <a:pPr marL="342900" lvl="0" indent="-342900" algn="just">
              <a:lnSpc>
                <a:spcPct val="150000"/>
              </a:lnSpc>
              <a:buFont typeface="Symbol" panose="05050102010706020507" pitchFamily="18" charset="2"/>
              <a:buChar char=""/>
              <a:tabLst>
                <a:tab pos="4450080" algn="l"/>
              </a:tabLst>
            </a:pPr>
            <a:r>
              <a:rPr lang="en-IN"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Basic statistics – B L Agarwal</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4450080" algn="l"/>
              </a:tabLst>
            </a:pPr>
            <a:r>
              <a:rPr lang="en-IN" sz="1800" u="sng" dirty="0">
                <a:solidFill>
                  <a:schemeClr val="bg2">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https://www.kaggle.com/search?q=world+happiness+report+2021+datasetFileTypes%3Acsv</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4450080" algn="l"/>
              </a:tabLst>
            </a:pPr>
            <a:r>
              <a:rPr lang="en-IN" sz="1800" u="sng" dirty="0">
                <a:solidFill>
                  <a:schemeClr val="bg2">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https://towardsdatascience.com/feature-selection-techniques-in-machine-learning-with-python-f24e7da3f36e</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tabLst>
                <a:tab pos="4450080" algn="l"/>
              </a:tabLst>
            </a:pPr>
            <a:r>
              <a:rPr lang="en-IN" sz="1800" u="sng" dirty="0">
                <a:solidFill>
                  <a:schemeClr val="bg2">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https://scikitlearn.org/stable/modules/generated/sklearn.impute.SimpleImputer.html</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sp>
        <p:nvSpPr>
          <p:cNvPr id="4" name="TextBox 3"/>
          <p:cNvSpPr txBox="1"/>
          <p:nvPr/>
        </p:nvSpPr>
        <p:spPr>
          <a:xfrm>
            <a:off x="2885242" y="914400"/>
            <a:ext cx="3817398" cy="646331"/>
          </a:xfrm>
          <a:prstGeom prst="rect">
            <a:avLst/>
          </a:prstGeom>
          <a:noFill/>
        </p:spPr>
        <p:txBody>
          <a:bodyPr wrap="square" rtlCol="0">
            <a:spAutoFit/>
          </a:bodyPr>
          <a:lstStyle/>
          <a:p>
            <a:pPr algn="ctr"/>
            <a:r>
              <a:rPr lang="en-IN" sz="18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I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895" y="685800"/>
            <a:ext cx="10711815" cy="5530850"/>
          </a:xfrm>
        </p:spPr>
        <p:txBody>
          <a:bodyPr/>
          <a:lstStyle/>
          <a:p>
            <a:pPr marL="0" indent="0">
              <a:buNone/>
            </a:pPr>
            <a:r>
              <a:rPr lang="en-US" altLang="zh-CN" b="1" dirty="0">
                <a:solidFill>
                  <a:schemeClr val="tx1">
                    <a:lumMod val="50000"/>
                    <a:lumOff val="50000"/>
                  </a:schemeClr>
                </a:solidFill>
                <a:latin typeface="Microsoft YaHei" panose="020B0503020204020204" charset="-122"/>
                <a:ea typeface="Microsoft YaHei" panose="020B0503020204020204" charset="-122"/>
                <a:sym typeface="+mn-ea"/>
              </a:rPr>
              <a:t>                                                    </a:t>
            </a:r>
          </a:p>
          <a:p>
            <a:pPr marL="0" indent="0">
              <a:buNone/>
            </a:pPr>
            <a:endParaRPr lang="en-US" altLang="zh-CN" b="1" dirty="0">
              <a:solidFill>
                <a:schemeClr val="tx1">
                  <a:lumMod val="50000"/>
                  <a:lumOff val="50000"/>
                </a:schemeClr>
              </a:solidFill>
              <a:latin typeface="Microsoft YaHei" panose="020B0503020204020204" charset="-122"/>
              <a:ea typeface="Microsoft YaHei" panose="020B0503020204020204" charset="-122"/>
              <a:sym typeface="+mn-ea"/>
            </a:endParaRPr>
          </a:p>
          <a:p>
            <a:pPr marL="0" indent="0">
              <a:buNone/>
            </a:pPr>
            <a:r>
              <a:rPr lang="en-US" altLang="zh-CN" b="1" dirty="0">
                <a:solidFill>
                  <a:schemeClr val="tx1">
                    <a:lumMod val="50000"/>
                    <a:lumOff val="50000"/>
                  </a:schemeClr>
                </a:solidFill>
                <a:latin typeface="Modern No. 20" panose="02070704070505020303" charset="0"/>
                <a:ea typeface="Microsoft YaHei" panose="020B0503020204020204" charset="-122"/>
                <a:cs typeface="Modern No. 20" panose="02070704070505020303" charset="0"/>
                <a:sym typeface="+mn-ea"/>
              </a:rPr>
              <a:t>                                             </a:t>
            </a:r>
            <a:r>
              <a:rPr lang="en-US" altLang="zh-CN" sz="4800" b="1" dirty="0">
                <a:solidFill>
                  <a:schemeClr val="tx1">
                    <a:lumMod val="50000"/>
                    <a:lumOff val="50000"/>
                  </a:schemeClr>
                </a:solidFill>
                <a:latin typeface="Modern No. 20" panose="02070704070505020303" charset="0"/>
                <a:ea typeface="Microsoft YaHei" panose="020B0503020204020204" charset="-122"/>
                <a:cs typeface="Modern No. 20" panose="02070704070505020303" charset="0"/>
                <a:sym typeface="+mn-ea"/>
              </a:rPr>
              <a:t> </a:t>
            </a:r>
            <a:r>
              <a:rPr lang="en-US" altLang="zh-CN" sz="4800" b="1" dirty="0">
                <a:solidFill>
                  <a:schemeClr val="bg1"/>
                </a:solidFill>
                <a:latin typeface="Modern No. 20" panose="02070704070505020303" charset="0"/>
                <a:ea typeface="Microsoft YaHei" panose="020B0503020204020204" charset="-122"/>
                <a:cs typeface="Modern No. 20" panose="02070704070505020303" charset="0"/>
                <a:sym typeface="+mn-ea"/>
              </a:rPr>
              <a:t>THANK  </a:t>
            </a:r>
            <a:r>
              <a:rPr lang="en-US" altLang="zh-CN" sz="4800" dirty="0">
                <a:solidFill>
                  <a:schemeClr val="bg1"/>
                </a:solidFill>
                <a:latin typeface="Modern No. 20" panose="02070704070505020303" charset="0"/>
                <a:ea typeface="Microsoft YaHei" panose="020B0503020204020204" charset="-122"/>
                <a:cs typeface="Modern No. 20" panose="02070704070505020303" charset="0"/>
                <a:sym typeface="+mn-ea"/>
              </a:rPr>
              <a:t>YOU!</a:t>
            </a:r>
            <a:endParaRPr lang="en-US" altLang="zh-CN" dirty="0">
              <a:solidFill>
                <a:srgbClr val="EA5514"/>
              </a:solidFill>
              <a:latin typeface="Modern No. 20" panose="02070704070505020303" charset="0"/>
              <a:ea typeface="Microsoft YaHei" panose="020B0503020204020204" charset="-122"/>
              <a:cs typeface="Modern No. 20" panose="02070704070505020303" charset="0"/>
            </a:endParaRPr>
          </a:p>
          <a:p>
            <a:endParaRPr lang="en-IN">
              <a:latin typeface="Modern No. 20" panose="02070704070505020303" charset="0"/>
              <a:cs typeface="Modern No. 20" panose="02070704070505020303"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IN" dirty="0"/>
          </a:p>
        </p:txBody>
      </p:sp>
      <p:sp>
        <p:nvSpPr>
          <p:cNvPr id="3" name="Content Placeholder 2"/>
          <p:cNvSpPr>
            <a:spLocks noGrp="1"/>
          </p:cNvSpPr>
          <p:nvPr>
            <p:ph idx="1"/>
          </p:nvPr>
        </p:nvSpPr>
        <p:spPr>
          <a:xfrm>
            <a:off x="852256" y="1757779"/>
            <a:ext cx="8366356" cy="4500978"/>
          </a:xfrm>
        </p:spPr>
        <p:txBody>
          <a:bodyPr>
            <a:normAutofit/>
          </a:bodyPr>
          <a:lstStyle/>
          <a:p>
            <a:pPr fontAlgn="base"/>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Happiness is an emotional state characterized by feelings of joy, satisfaction, contentment, and full-</a:t>
            </a:r>
            <a:r>
              <a:rPr lang="en-IN"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fillment</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While happiness has many different definitions, it is often described as involving positive emotions and life satisfaction.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fontAlgn="base"/>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When most people talk about happiness, they might be talking about how they feel in the present moment, or they might be referring to a more general sense of how they feel about life overall.</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fontAlgn="base"/>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Because happiness tends to be such a broadly defined term, psychologists and other social scientists typically use the term '</a:t>
            </a:r>
            <a:r>
              <a:rPr lang="en-IN"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subjective well-being</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when they talk about this emotional state. Just as it sounds, subjective well-being tends to focus on an individual's overall personal feelings about their life in the present.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 we’ll get the most awaited answer for the question “Can our country will be happy in upcoming year? Let’s find out the solutions to the questions in this report!!!</a:t>
            </a:r>
          </a:p>
          <a:p>
            <a:endParaRPr lang="en-IN" dirty="0"/>
          </a:p>
        </p:txBody>
      </p:sp>
      <p:sp>
        <p:nvSpPr>
          <p:cNvPr id="7" name="TextBox 6"/>
          <p:cNvSpPr txBox="1"/>
          <p:nvPr/>
        </p:nvSpPr>
        <p:spPr>
          <a:xfrm>
            <a:off x="3983114" y="817447"/>
            <a:ext cx="2112886" cy="461665"/>
          </a:xfrm>
          <a:prstGeom prst="rect">
            <a:avLst/>
          </a:prstGeom>
          <a:noFill/>
        </p:spPr>
        <p:txBody>
          <a:bodyPr wrap="square" rtlCol="0">
            <a:spAutoFit/>
          </a:bodyPr>
          <a:lstStyle/>
          <a:p>
            <a:pPr algn="ctr"/>
            <a:r>
              <a:rPr lang="en-IN" sz="2400" b="1" u="sng"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IN"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IN" dirty="0"/>
          </a:p>
        </p:txBody>
      </p:sp>
      <p:sp>
        <p:nvSpPr>
          <p:cNvPr id="3" name="Content Placeholder 2"/>
          <p:cNvSpPr>
            <a:spLocks noGrp="1"/>
          </p:cNvSpPr>
          <p:nvPr>
            <p:ph idx="1"/>
          </p:nvPr>
        </p:nvSpPr>
        <p:spPr>
          <a:xfrm>
            <a:off x="684212" y="1694598"/>
            <a:ext cx="8534400" cy="3615267"/>
          </a:xfrm>
        </p:spPr>
        <p:txBody>
          <a:bodyPr/>
          <a:lstStyle/>
          <a:p>
            <a:pPr algn="just">
              <a:lnSpc>
                <a:spcPct val="115000"/>
              </a:lnSpc>
              <a:spcAft>
                <a:spcPts val="1000"/>
              </a:spcAft>
              <a:buFont typeface="Wingdings" panose="05000000000000000000" pitchFamily="2" charset="2"/>
              <a:buChar char="Ø"/>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I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World Happiness Report</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 a publication of the </a:t>
            </a:r>
            <a:r>
              <a:rPr lang="en-IN"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tooltip="United Nations"/>
              </a:rPr>
              <a:t>United Nations</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3" tooltip="Sustainable Development Solutions Network"/>
              </a:rPr>
              <a:t>Sustainable Development Solutions Network</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It contains articles and rankings of </a:t>
            </a:r>
            <a:r>
              <a:rPr lang="en-IN"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4" tooltip="Gross National Happiness"/>
              </a:rPr>
              <a:t>national happiness</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based on respondent ratings of their own lives,</a:t>
            </a:r>
            <a:r>
              <a:rPr lang="en-IN" sz="1800" u="sng"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[1]</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which the report also correlates with various </a:t>
            </a:r>
            <a:r>
              <a:rPr lang="en-IN"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6" tooltip="Quality of life"/>
              </a:rPr>
              <a:t>(quality of) life</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factors</a:t>
            </a:r>
          </a:p>
          <a:p>
            <a:pPr algn="just">
              <a:spcAft>
                <a:spcPts val="2250"/>
              </a:spcAft>
              <a:buFont typeface="Wingdings" panose="05000000000000000000" pitchFamily="2" charset="2"/>
              <a:buChar char="Ø"/>
            </a:pP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report uses six key variables to measure happiness differences: “income, healthy life expectancy, having someone to count on in times of trouble, generosity, freedom and trust, with the latter measured by the absence of corruption in business and government.”</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p>
        </p:txBody>
      </p:sp>
      <p:sp>
        <p:nvSpPr>
          <p:cNvPr id="4" name="TextBox 3"/>
          <p:cNvSpPr txBox="1"/>
          <p:nvPr/>
        </p:nvSpPr>
        <p:spPr>
          <a:xfrm>
            <a:off x="3533313" y="863601"/>
            <a:ext cx="2965142" cy="830997"/>
          </a:xfrm>
          <a:prstGeom prst="rect">
            <a:avLst/>
          </a:prstGeom>
          <a:noFill/>
        </p:spPr>
        <p:txBody>
          <a:bodyPr wrap="square" rtlCol="0">
            <a:spAutoFit/>
          </a:bodyPr>
          <a:lstStyle/>
          <a:p>
            <a:pPr algn="ctr"/>
            <a:r>
              <a:rPr lang="en-IN" sz="2400" u="sng"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24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IN" dirty="0"/>
          </a:p>
        </p:txBody>
      </p:sp>
      <p:sp>
        <p:nvSpPr>
          <p:cNvPr id="3" name="Content Placeholder 2"/>
          <p:cNvSpPr>
            <a:spLocks noGrp="1"/>
          </p:cNvSpPr>
          <p:nvPr>
            <p:ph idx="1"/>
          </p:nvPr>
        </p:nvSpPr>
        <p:spPr>
          <a:xfrm>
            <a:off x="684212" y="1041962"/>
            <a:ext cx="8534400" cy="3615267"/>
          </a:xfrm>
        </p:spPr>
        <p:txBody>
          <a:bodyPr/>
          <a:lstStyle/>
          <a:p>
            <a:pPr lvl="0">
              <a:lnSpc>
                <a:spcPct val="107000"/>
              </a:lnSpc>
              <a:spcAft>
                <a:spcPts val="800"/>
              </a:spcAft>
              <a:buFont typeface="Wingdings" panose="05000000000000000000" pitchFamily="2" charset="2"/>
              <a:buChar char="Ø"/>
            </a:pP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find the world's happiest country, year and continent.</a:t>
            </a:r>
          </a:p>
          <a:p>
            <a:pPr lvl="0">
              <a:lnSpc>
                <a:spcPct val="107000"/>
              </a:lnSpc>
              <a:spcAft>
                <a:spcPts val="800"/>
              </a:spcAft>
              <a:buFont typeface="Wingdings" panose="05000000000000000000" pitchFamily="2" charset="2"/>
              <a:buChar char="Ø"/>
            </a:pP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How to deal with missing values?</a:t>
            </a:r>
          </a:p>
          <a:p>
            <a:pPr lvl="0">
              <a:lnSpc>
                <a:spcPct val="107000"/>
              </a:lnSpc>
              <a:spcAft>
                <a:spcPts val="800"/>
              </a:spcAft>
              <a:buFont typeface="Wingdings" panose="05000000000000000000" pitchFamily="2" charset="2"/>
              <a:buChar char="Ø"/>
            </a:pP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know the important features that affect a happiness score.</a:t>
            </a:r>
          </a:p>
          <a:p>
            <a:pPr lvl="0">
              <a:lnSpc>
                <a:spcPct val="107000"/>
              </a:lnSpc>
              <a:spcAft>
                <a:spcPts val="800"/>
              </a:spcAft>
              <a:buFont typeface="Wingdings" panose="05000000000000000000" pitchFamily="2" charset="2"/>
              <a:buChar char="Ø"/>
            </a:pP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predict a happiness score for a particular country for an upcoming year. </a:t>
            </a:r>
          </a:p>
          <a:p>
            <a:endParaRPr lang="en-IN" dirty="0"/>
          </a:p>
        </p:txBody>
      </p:sp>
      <p:sp>
        <p:nvSpPr>
          <p:cNvPr id="8" name="TextBox 7"/>
          <p:cNvSpPr txBox="1"/>
          <p:nvPr/>
        </p:nvSpPr>
        <p:spPr>
          <a:xfrm>
            <a:off x="2847404" y="688019"/>
            <a:ext cx="4208016" cy="707886"/>
          </a:xfrm>
          <a:prstGeom prst="rect">
            <a:avLst/>
          </a:prstGeom>
          <a:noFill/>
        </p:spPr>
        <p:txBody>
          <a:bodyPr wrap="square" rtlCol="0">
            <a:spAutoFit/>
          </a:bodyPr>
          <a:lstStyle/>
          <a:p>
            <a:pPr algn="ctr"/>
            <a:r>
              <a:rPr lang="en-IN" sz="20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OBJECTIVES OF THE PROJECT</a:t>
            </a:r>
            <a:endPar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p:txBody>
      </p:sp>
      <p:pic>
        <p:nvPicPr>
          <p:cNvPr id="9" name="Picture 8" descr="Simple Black Text Design For Are You Happy Concept On Off White Background  With Points. Royalty Free Cliparts, Vectors, And Stock Illustration. Image  35863824."/>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847403" y="3710866"/>
            <a:ext cx="4414531" cy="2796466"/>
          </a:xfrm>
          <a:prstGeom prst="rect">
            <a:avLst/>
          </a:prstGeom>
          <a:noFill/>
          <a:ln>
            <a:noFill/>
          </a:ln>
          <a:scene3d>
            <a:camera prst="perspectiveFront"/>
            <a:lightRig rig="threePt" dir="t"/>
          </a:scene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IN" dirty="0"/>
          </a:p>
        </p:txBody>
      </p:sp>
      <p:sp>
        <p:nvSpPr>
          <p:cNvPr id="3" name="Content Placeholder 2"/>
          <p:cNvSpPr>
            <a:spLocks noGrp="1"/>
          </p:cNvSpPr>
          <p:nvPr>
            <p:ph idx="1"/>
          </p:nvPr>
        </p:nvSpPr>
        <p:spPr>
          <a:xfrm>
            <a:off x="604313" y="563034"/>
            <a:ext cx="8534400" cy="3615267"/>
          </a:xfrm>
        </p:spPr>
        <p:txBody>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 are going to analyse about the happiness score in this project. Obviously, we collected data from the secondary sources. The data for the happiness score taken from the source </a:t>
            </a:r>
            <a:r>
              <a:rPr lang="en-IN"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kaggle.com</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data consists of happiness score from year 2005 to 2020. We have daily, monthly and yearly data. The report uses six key variables to measure happiness differences: “income, healthy life expectancy, having someone to count on in times of trouble, generosity, freedom and trust, with the latter measured by the absence of corruption in business and government.” </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619446" y="685800"/>
            <a:ext cx="2938509" cy="830997"/>
          </a:xfrm>
          <a:prstGeom prst="rect">
            <a:avLst/>
          </a:prstGeom>
          <a:noFill/>
        </p:spPr>
        <p:txBody>
          <a:bodyPr wrap="square" rtlCol="0">
            <a:spAutoFit/>
          </a:bodyPr>
          <a:lstStyle/>
          <a:p>
            <a:pPr algn="ctr"/>
            <a:r>
              <a:rPr lang="en-IN" sz="2400" b="1" u="sng"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ABOUT DATA</a:t>
            </a:r>
            <a:endParaRPr lang="en-IN"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224820" y="3461429"/>
            <a:ext cx="7727759" cy="29207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IN" dirty="0"/>
          </a:p>
        </p:txBody>
      </p:sp>
      <p:sp>
        <p:nvSpPr>
          <p:cNvPr id="3" name="Content Placeholder 2"/>
          <p:cNvSpPr>
            <a:spLocks noGrp="1"/>
          </p:cNvSpPr>
          <p:nvPr>
            <p:ph idx="1"/>
          </p:nvPr>
        </p:nvSpPr>
        <p:spPr>
          <a:xfrm>
            <a:off x="808499" y="1224643"/>
            <a:ext cx="8534400" cy="3615267"/>
          </a:xfrm>
        </p:spPr>
        <p:txBody>
          <a:bodyPr>
            <a:normAutofit/>
          </a:bodyPr>
          <a:lstStyle/>
          <a:p>
            <a:pPr algn="just">
              <a:lnSpc>
                <a:spcPct val="150000"/>
              </a:lnSpc>
              <a:buFont typeface="Wingdings" panose="05000000000000000000" pitchFamily="2" charset="2"/>
              <a:buChar char="Ø"/>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this project, we first visualize using different visualization techniques such as line chart, bar plot, etc. with the help of Tableau then we find out the impact of different factors on happiness score. For this, we use the heat map to see the relationship between them and also from that heat map we got the important variables that affect the happiness score and finally we use simple linear regression and SVR for predicting happiness score.</a:t>
            </a:r>
          </a:p>
          <a:p>
            <a:pPr algn="just">
              <a:lnSpc>
                <a:spcPct val="150000"/>
              </a:lnSpc>
              <a:buFont typeface="Wingdings" panose="05000000000000000000" pitchFamily="2" charset="2"/>
              <a:buChar char="Ø"/>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 are doing this project using the Python language and Tableau.</a:t>
            </a:r>
          </a:p>
          <a:p>
            <a:pPr algn="ctr">
              <a:buFont typeface="Wingdings" panose="05000000000000000000" pitchFamily="2" charset="2"/>
              <a:buChar char="Ø"/>
            </a:pPr>
            <a:endParaRPr lang="en-IN" sz="18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360394" y="710380"/>
            <a:ext cx="7182035" cy="830997"/>
          </a:xfrm>
          <a:prstGeom prst="rect">
            <a:avLst/>
          </a:prstGeom>
          <a:noFill/>
        </p:spPr>
        <p:txBody>
          <a:bodyPr wrap="square" rtlCol="0">
            <a:spAutoFit/>
          </a:bodyPr>
          <a:lstStyle/>
          <a:p>
            <a:pPr algn="ctr"/>
            <a:r>
              <a:rPr lang="en-IN"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STATISTICAL TOOLS AND TECHNIQUES USED</a:t>
            </a:r>
            <a:endPar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5" name="Picture 4" descr="Sentiment Analysis Using Python in Tableau with TabPy - The Information Lab"/>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227" y="4522287"/>
            <a:ext cx="5552440" cy="18731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1)"/>
          <p:cNvPicPr>
            <a:picLocks noGrp="1" noChangeAspect="1"/>
          </p:cNvPicPr>
          <p:nvPr>
            <p:ph idx="1"/>
          </p:nvPr>
        </p:nvPicPr>
        <p:blipFill>
          <a:blip r:embed="rId2"/>
          <a:stretch>
            <a:fillRect/>
          </a:stretch>
        </p:blipFill>
        <p:spPr>
          <a:xfrm>
            <a:off x="243839" y="516255"/>
            <a:ext cx="4290695" cy="5779750"/>
          </a:xfrm>
          <a:prstGeom prst="rect">
            <a:avLst/>
          </a:prstGeom>
        </p:spPr>
      </p:pic>
      <p:sp>
        <p:nvSpPr>
          <p:cNvPr id="5" name="Text Box 4"/>
          <p:cNvSpPr txBox="1"/>
          <p:nvPr/>
        </p:nvSpPr>
        <p:spPr>
          <a:xfrm>
            <a:off x="4534535" y="673735"/>
            <a:ext cx="6675120" cy="922020"/>
          </a:xfrm>
          <a:prstGeom prst="rect">
            <a:avLst/>
          </a:prstGeom>
          <a:noFill/>
        </p:spPr>
        <p:txBody>
          <a:bodyPr wrap="square" rtlCol="0">
            <a:spAutoFit/>
          </a:bodyPr>
          <a:lstStyle/>
          <a:p>
            <a:pPr marL="285750" indent="-285750">
              <a:buFont typeface="Wingdings" panose="05000000000000000000" charset="0"/>
              <a:buChar char="q"/>
            </a:pPr>
            <a:r>
              <a:rPr lang="en-US">
                <a:solidFill>
                  <a:schemeClr val="bg1"/>
                </a:solidFill>
                <a:latin typeface="Times New Roman" panose="02020603050405020304" pitchFamily="18" charset="0"/>
                <a:cs typeface="Times New Roman" panose="02020603050405020304" pitchFamily="18" charset="0"/>
              </a:rPr>
              <a:t>For any machine learning problem, the first step would be data collection. This data that you have collected for your machine learning task is called the “</a:t>
            </a:r>
            <a:r>
              <a:rPr lang="en-US" b="1">
                <a:solidFill>
                  <a:schemeClr val="bg1"/>
                </a:solidFill>
                <a:latin typeface="Times New Roman" panose="02020603050405020304" pitchFamily="18" charset="0"/>
                <a:cs typeface="Times New Roman" panose="02020603050405020304" pitchFamily="18" charset="0"/>
              </a:rPr>
              <a:t>Dataset”.</a:t>
            </a:r>
          </a:p>
        </p:txBody>
      </p:sp>
      <p:sp>
        <p:nvSpPr>
          <p:cNvPr id="6" name="Text Box 5"/>
          <p:cNvSpPr txBox="1"/>
          <p:nvPr/>
        </p:nvSpPr>
        <p:spPr>
          <a:xfrm>
            <a:off x="4534535" y="1689735"/>
            <a:ext cx="6567170" cy="922020"/>
          </a:xfrm>
          <a:prstGeom prst="rect">
            <a:avLst/>
          </a:prstGeom>
          <a:noFill/>
        </p:spPr>
        <p:txBody>
          <a:bodyPr wrap="square" rtlCol="0">
            <a:spAutoFit/>
          </a:bodyPr>
          <a:lstStyle/>
          <a:p>
            <a:pPr marL="285750" indent="-285750">
              <a:buFont typeface="Wingdings" panose="05000000000000000000" charset="0"/>
              <a:buChar char="q"/>
            </a:pPr>
            <a:r>
              <a:rPr lang="en-US">
                <a:solidFill>
                  <a:schemeClr val="bg1"/>
                </a:solidFill>
                <a:latin typeface="Times New Roman" panose="02020603050405020304" pitchFamily="18" charset="0"/>
                <a:cs typeface="Times New Roman" panose="02020603050405020304" pitchFamily="18" charset="0"/>
              </a:rPr>
              <a:t>The next step in machine learning would be, building a </a:t>
            </a:r>
            <a:r>
              <a:rPr lang="en-US" b="1">
                <a:solidFill>
                  <a:schemeClr val="bg1"/>
                </a:solidFill>
                <a:latin typeface="Times New Roman" panose="02020603050405020304" pitchFamily="18" charset="0"/>
                <a:cs typeface="Times New Roman" panose="02020603050405020304" pitchFamily="18" charset="0"/>
              </a:rPr>
              <a:t>model.</a:t>
            </a:r>
            <a:r>
              <a:rPr lang="en-US">
                <a:solidFill>
                  <a:schemeClr val="bg1"/>
                </a:solidFill>
                <a:latin typeface="Times New Roman" panose="02020603050405020304" pitchFamily="18" charset="0"/>
                <a:cs typeface="Times New Roman" panose="02020603050405020304" pitchFamily="18" charset="0"/>
              </a:rPr>
              <a:t> This is actually a program written to instruct machine to learn by itself..</a:t>
            </a:r>
          </a:p>
        </p:txBody>
      </p:sp>
      <p:sp>
        <p:nvSpPr>
          <p:cNvPr id="8" name="Text Box 7"/>
          <p:cNvSpPr txBox="1"/>
          <p:nvPr/>
        </p:nvSpPr>
        <p:spPr>
          <a:xfrm>
            <a:off x="4534535" y="3998595"/>
            <a:ext cx="6196330" cy="645160"/>
          </a:xfrm>
          <a:prstGeom prst="rect">
            <a:avLst/>
          </a:prstGeom>
          <a:noFill/>
        </p:spPr>
        <p:txBody>
          <a:bodyPr wrap="square" rtlCol="0">
            <a:spAutoFit/>
          </a:bodyPr>
          <a:lstStyle/>
          <a:p>
            <a:pPr marL="285750" indent="-285750">
              <a:buFont typeface="Wingdings" panose="05000000000000000000" charset="0"/>
              <a:buChar char="q"/>
            </a:pPr>
            <a:r>
              <a:rPr lang="en-US" b="1" u="sng" dirty="0">
                <a:solidFill>
                  <a:schemeClr val="bg1"/>
                </a:solidFill>
                <a:latin typeface="Times New Roman" panose="02020603050405020304" pitchFamily="18" charset="0"/>
                <a:cs typeface="Times New Roman" panose="02020603050405020304" pitchFamily="18" charset="0"/>
              </a:rPr>
              <a:t>Training datasets</a:t>
            </a:r>
            <a:r>
              <a:rPr lang="en-US" dirty="0">
                <a:solidFill>
                  <a:schemeClr val="bg1"/>
                </a:solidFill>
                <a:latin typeface="Times New Roman" panose="02020603050405020304" pitchFamily="18" charset="0"/>
                <a:cs typeface="Times New Roman" panose="02020603050405020304" pitchFamily="18" charset="0"/>
              </a:rPr>
              <a:t> are fed to machine learning algorithms to teach them how to make predictions or perform a desired task.</a:t>
            </a:r>
          </a:p>
        </p:txBody>
      </p:sp>
      <p:sp>
        <p:nvSpPr>
          <p:cNvPr id="9" name="Text Box 8"/>
          <p:cNvSpPr txBox="1"/>
          <p:nvPr/>
        </p:nvSpPr>
        <p:spPr>
          <a:xfrm>
            <a:off x="4534535" y="4737735"/>
            <a:ext cx="7060565" cy="1476375"/>
          </a:xfrm>
          <a:prstGeom prst="rect">
            <a:avLst/>
          </a:prstGeom>
          <a:noFill/>
        </p:spPr>
        <p:txBody>
          <a:bodyPr wrap="square" rtlCol="0">
            <a:spAutoFit/>
          </a:bodyPr>
          <a:lstStyle/>
          <a:p>
            <a:pPr marL="285750" indent="-285750">
              <a:buFont typeface="Wingdings" panose="05000000000000000000" charset="0"/>
              <a:buChar char="q"/>
            </a:pPr>
            <a:r>
              <a:rPr lang="en-US" dirty="0">
                <a:solidFill>
                  <a:schemeClr val="bg1"/>
                </a:solidFill>
                <a:latin typeface="Times New Roman" panose="02020603050405020304" pitchFamily="18" charset="0"/>
                <a:cs typeface="Times New Roman" panose="02020603050405020304" pitchFamily="18" charset="0"/>
              </a:rPr>
              <a:t>Once the model completes learning on the training set, it is time to evaluate the performance of the model. For this, we use the smaller portion of the data that we have already set aside. This data which the model has never seen, is called the </a:t>
            </a:r>
            <a:r>
              <a:rPr lang="en-US" b="1" u="sng" dirty="0">
                <a:solidFill>
                  <a:schemeClr val="bg1"/>
                </a:solidFill>
                <a:latin typeface="Times New Roman" panose="02020603050405020304" pitchFamily="18" charset="0"/>
                <a:cs typeface="Times New Roman" panose="02020603050405020304" pitchFamily="18" charset="0"/>
              </a:rPr>
              <a:t>Testing set</a:t>
            </a:r>
            <a:r>
              <a:rPr lang="en-US" dirty="0">
                <a:solidFill>
                  <a:schemeClr val="bg1"/>
                </a:solidFill>
                <a:latin typeface="Times New Roman" panose="02020603050405020304" pitchFamily="18" charset="0"/>
                <a:cs typeface="Times New Roman" panose="02020603050405020304" pitchFamily="18" charset="0"/>
              </a:rPr>
              <a:t>. Because, this data is what the model will be tested on.</a:t>
            </a:r>
          </a:p>
        </p:txBody>
      </p:sp>
      <p:sp>
        <p:nvSpPr>
          <p:cNvPr id="10" name="Text Box 9"/>
          <p:cNvSpPr txBox="1"/>
          <p:nvPr/>
        </p:nvSpPr>
        <p:spPr>
          <a:xfrm>
            <a:off x="4473575" y="2705735"/>
            <a:ext cx="6999605" cy="922020"/>
          </a:xfrm>
          <a:prstGeom prst="rect">
            <a:avLst/>
          </a:prstGeom>
          <a:noFill/>
        </p:spPr>
        <p:txBody>
          <a:bodyPr wrap="square" rtlCol="0">
            <a:spAutoFit/>
          </a:bodyPr>
          <a:lstStyle/>
          <a:p>
            <a:pPr marL="285750" indent="-285750">
              <a:buFont typeface="Wingdings" panose="05000000000000000000" charset="0"/>
              <a:buChar char="q"/>
            </a:pPr>
            <a:r>
              <a:rPr lang="en-US" b="1" u="sng">
                <a:solidFill>
                  <a:schemeClr val="bg1"/>
                </a:solidFill>
                <a:latin typeface="Times New Roman" panose="02020603050405020304" pitchFamily="18" charset="0"/>
                <a:cs typeface="Times New Roman" panose="02020603050405020304" pitchFamily="18" charset="0"/>
              </a:rPr>
              <a:t>The train test split</a:t>
            </a:r>
            <a:r>
              <a:rPr lang="en-US">
                <a:solidFill>
                  <a:schemeClr val="bg1"/>
                </a:solidFill>
                <a:latin typeface="Times New Roman" panose="02020603050405020304" pitchFamily="18" charset="0"/>
                <a:cs typeface="Times New Roman" panose="02020603050405020304" pitchFamily="18" charset="0"/>
              </a:rPr>
              <a:t> technique can be used for classification and regression problems to test machine learning algorithms. The procedure takes the given dataset and splits it into two subsets: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EEB211-A668-4724-B4E2-E342A3A106D3}"/>
              </a:ext>
            </a:extLst>
          </p:cNvPr>
          <p:cNvSpPr txBox="1"/>
          <p:nvPr/>
        </p:nvSpPr>
        <p:spPr>
          <a:xfrm>
            <a:off x="131513" y="147912"/>
            <a:ext cx="12024900" cy="923330"/>
          </a:xfrm>
          <a:prstGeom prst="rect">
            <a:avLst/>
          </a:prstGeom>
          <a:noFill/>
        </p:spPr>
        <p:txBody>
          <a:bodyPr wrap="square" rtlCol="0">
            <a:spAutoFit/>
          </a:bodyPr>
          <a:lstStyle/>
          <a:p>
            <a:pPr algn="l"/>
            <a:r>
              <a:rPr lang="en-GB" b="1" i="0" dirty="0">
                <a:solidFill>
                  <a:srgbClr val="292929"/>
                </a:solidFill>
                <a:effectLst/>
                <a:latin typeface="sohne"/>
              </a:rPr>
              <a:t>Simple Linear Regression</a:t>
            </a:r>
          </a:p>
          <a:p>
            <a:pPr algn="l"/>
            <a:r>
              <a:rPr lang="en-GB" b="0" i="0" dirty="0">
                <a:solidFill>
                  <a:srgbClr val="292929"/>
                </a:solidFill>
                <a:effectLst/>
                <a:latin typeface="charter"/>
              </a:rPr>
              <a:t>In most linear regression models, the objective is to minimize the sum of squared errors. Take Ordinary Least Squares (OLS) for example. The objective function for OLS with one predictor (feature) is as follows:</a:t>
            </a:r>
          </a:p>
        </p:txBody>
      </p:sp>
      <p:pic>
        <p:nvPicPr>
          <p:cNvPr id="1033" name="Picture 9">
            <a:extLst>
              <a:ext uri="{FF2B5EF4-FFF2-40B4-BE49-F238E27FC236}">
                <a16:creationId xmlns:a16="http://schemas.microsoft.com/office/drawing/2014/main" id="{BB8DAE40-DAF4-461B-8B10-F84C596506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66804" y="1431169"/>
            <a:ext cx="3175622" cy="159052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0B956C9D-80B7-4F57-8DDD-E4EDF625C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013" y="1146697"/>
            <a:ext cx="8678400" cy="30075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F8FCCFA-E672-488C-A0DA-ADBAA876B0CE}"/>
              </a:ext>
            </a:extLst>
          </p:cNvPr>
          <p:cNvSpPr txBox="1"/>
          <p:nvPr/>
        </p:nvSpPr>
        <p:spPr>
          <a:xfrm>
            <a:off x="167100" y="4320113"/>
            <a:ext cx="9779902" cy="2308324"/>
          </a:xfrm>
          <a:prstGeom prst="rect">
            <a:avLst/>
          </a:prstGeom>
          <a:noFill/>
        </p:spPr>
        <p:txBody>
          <a:bodyPr wrap="square" rtlCol="0">
            <a:spAutoFit/>
          </a:bodyPr>
          <a:lstStyle/>
          <a:p>
            <a:pPr algn="l"/>
            <a:r>
              <a:rPr lang="en-GB" b="0" i="0" dirty="0">
                <a:solidFill>
                  <a:srgbClr val="292929"/>
                </a:solidFill>
                <a:effectLst/>
                <a:latin typeface="charter"/>
              </a:rPr>
              <a:t>Lasso, Ridge, and </a:t>
            </a:r>
            <a:r>
              <a:rPr lang="en-GB" b="0" i="0" dirty="0" err="1">
                <a:solidFill>
                  <a:srgbClr val="292929"/>
                </a:solidFill>
                <a:effectLst/>
                <a:latin typeface="charter"/>
              </a:rPr>
              <a:t>ElasticNet</a:t>
            </a:r>
            <a:r>
              <a:rPr lang="en-GB" b="0" i="0" dirty="0">
                <a:solidFill>
                  <a:srgbClr val="292929"/>
                </a:solidFill>
                <a:effectLst/>
                <a:latin typeface="charter"/>
              </a:rPr>
              <a:t> are all extensions of this simple equation, with an additional penalty parameter that aims to minimize complexity and/or reduce the number of features used in the final model. Regardless, the aim — as with many models — is to reduce the error of the test set.</a:t>
            </a:r>
          </a:p>
          <a:p>
            <a:pPr algn="l"/>
            <a:r>
              <a:rPr lang="en-GB" b="0" i="0" dirty="0">
                <a:solidFill>
                  <a:srgbClr val="292929"/>
                </a:solidFill>
                <a:effectLst/>
                <a:latin typeface="charter"/>
              </a:rPr>
              <a:t>However, what if we are only concerned about reducing error to a certain degree? What if we don’t care how large our errors are, as long as they fall within an acceptable range?</a:t>
            </a:r>
          </a:p>
          <a:p>
            <a:pPr algn="l"/>
            <a:r>
              <a:rPr lang="en-GB" b="0" i="0" dirty="0">
                <a:solidFill>
                  <a:srgbClr val="292929"/>
                </a:solidFill>
                <a:effectLst/>
                <a:latin typeface="charter"/>
              </a:rPr>
              <a:t>Take housing prices for example. What if we are okay with the prediction being within a certain dollar amount — say $5,000? We can then give our model some flexibility in finding the predicted values, as long as the error is within that range.</a:t>
            </a:r>
          </a:p>
        </p:txBody>
      </p:sp>
      <p:sp>
        <p:nvSpPr>
          <p:cNvPr id="14" name="TextBox 13">
            <a:extLst>
              <a:ext uri="{FF2B5EF4-FFF2-40B4-BE49-F238E27FC236}">
                <a16:creationId xmlns:a16="http://schemas.microsoft.com/office/drawing/2014/main" id="{9FD17A4F-213A-4BD9-9FD3-770837EE72D2}"/>
              </a:ext>
            </a:extLst>
          </p:cNvPr>
          <p:cNvSpPr txBox="1"/>
          <p:nvPr/>
        </p:nvSpPr>
        <p:spPr>
          <a:xfrm>
            <a:off x="266804" y="3156305"/>
            <a:ext cx="3005541" cy="923330"/>
          </a:xfrm>
          <a:prstGeom prst="rect">
            <a:avLst/>
          </a:prstGeom>
          <a:noFill/>
        </p:spPr>
        <p:txBody>
          <a:bodyPr wrap="square" rtlCol="0">
            <a:spAutoFit/>
          </a:bodyPr>
          <a:lstStyle/>
          <a:p>
            <a:pPr algn="l"/>
            <a:r>
              <a:rPr lang="en-GB" b="0" i="0">
                <a:solidFill>
                  <a:srgbClr val="292929"/>
                </a:solidFill>
                <a:effectLst/>
                <a:latin typeface="charter"/>
              </a:rPr>
              <a:t>where yᵢ is the target, wᵢ is the coefficient, and xᵢ is the predictor (feature).</a:t>
            </a:r>
            <a:endParaRPr lang="en-GB" b="0" i="0" dirty="0">
              <a:solidFill>
                <a:srgbClr val="292929"/>
              </a:solidFill>
              <a:effectLst/>
              <a:latin typeface="charter"/>
            </a:endParaRPr>
          </a:p>
        </p:txBody>
      </p:sp>
    </p:spTree>
    <p:extLst>
      <p:ext uri="{BB962C8B-B14F-4D97-AF65-F5344CB8AC3E}">
        <p14:creationId xmlns:p14="http://schemas.microsoft.com/office/powerpoint/2010/main" val="338787324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301</TotalTime>
  <Words>2132</Words>
  <Application>Microsoft Office PowerPoint</Application>
  <PresentationFormat>Widescreen</PresentationFormat>
  <Paragraphs>111</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Microsoft YaHei</vt:lpstr>
      <vt:lpstr>Calibri</vt:lpstr>
      <vt:lpstr>Calibri Light</vt:lpstr>
      <vt:lpstr>Cambria</vt:lpstr>
      <vt:lpstr>Century Gothic</vt:lpstr>
      <vt:lpstr>charter</vt:lpstr>
      <vt:lpstr>Modern No. 20</vt:lpstr>
      <vt:lpstr>sohne</vt:lpstr>
      <vt:lpstr>Symbol</vt:lpstr>
      <vt:lpstr>Times New Roman</vt:lpstr>
      <vt:lpstr>Wingdings</vt:lpstr>
      <vt:lpstr>Wingdings 3</vt:lpstr>
      <vt:lpstr>Slice</vt:lpstr>
      <vt:lpstr>Statistical Analysis to predict happiness score for a country in a upcoming year    </vt:lpstr>
      <vt:lpstr> </vt:lpstr>
      <vt:lpstr> </vt:lpstr>
      <vt:lpstr> </vt:lpstr>
      <vt:lpstr> </vt:lpstr>
      <vt:lpstr> </vt:lpstr>
      <vt:lpstr> </vt:lpstr>
      <vt:lpstr>PowerPoint Presentation</vt:lpstr>
      <vt:lpstr>PowerPoint Presentation</vt:lpstr>
      <vt:lpstr>PowerPoint Presentation</vt:lpstr>
      <vt:lpstr>From given output we clearly see that there are some missing values in a dataset. </vt:lpstr>
      <vt:lpstr>So, from given output we can see that there is no null value in a given data. Hence we can use that data for the prediction of the happiness score</vt:lpstr>
      <vt:lpstr>From above output we have that RMSE for this model is 0.5964 and R-square is 70% which is large so for the further process we have to eliminates number of features to improve the accuracy of the model.  </vt:lpstr>
      <vt:lpstr>From the above heatmap we have life ladder is highly correlated with a 'Log GDP per capita', 'Social support',' Healthy life expectancy at birth', 'Freedom to make life choices',' Positive affect', 'Perceptions of corruption' and less correlated with a 'Generosity', 'Negative affect'. So, for the further process we use only those features which are highly correlated with a life ladder score. </vt:lpstr>
      <vt:lpstr>PowerPoint Presentation</vt:lpstr>
      <vt:lpstr>PowerPoint Presentation</vt:lpstr>
      <vt:lpstr>  From the above output we predict happiness score for the country India and it is 4.823318. </vt:lpstr>
      <vt:lpstr>From above bar chart we have top four happiest country such as Denmark, Sweden, Canada and Israel. </vt:lpstr>
      <vt:lpstr>From the above graph we can easily see that the there is relationship between the life ladder score and the other variables. Also, after a COVID-19 the happiness of people goes on decreasing. </vt:lpstr>
      <vt:lpstr> From the above heat map we can easily find that the 2017 is the most happiest year among the others one.</vt:lpstr>
      <vt:lpstr>From above map chart we can easily see that the Europe continent is the most happy than the others. </vt:lpstr>
      <vt:lpstr> 3.  We fit the regression model and a SVR model to predict the happiness score for a country in a upcoming year</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Analysis to predict happiness score for a country in a upcoming year    </dc:title>
  <dc:creator>SARAVANAN</dc:creator>
  <cp:lastModifiedBy>Pritam Nikam</cp:lastModifiedBy>
  <cp:revision>14</cp:revision>
  <dcterms:created xsi:type="dcterms:W3CDTF">2022-04-07T14:44:00Z</dcterms:created>
  <dcterms:modified xsi:type="dcterms:W3CDTF">2022-04-18T05:31:41Z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2E659EAC8BBF4DE1B0A6565913B3D505</vt:lpwstr>
  </property>
  <property fmtid="{D5CDD505-2E9C-101B-9397-08002B2CF9AE}" pid="3" name="KSOProductBuildVer">
    <vt:lpwstr>1033-11.2.0.10451</vt:lpwstr>
  </property>
</Properties>
</file>